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38" r:id="rId1"/>
    <p:sldMasterId id="2147483973" r:id="rId2"/>
  </p:sldMasterIdLst>
  <p:notesMasterIdLst>
    <p:notesMasterId r:id="rId26"/>
  </p:notesMasterIdLst>
  <p:handoutMasterIdLst>
    <p:handoutMasterId r:id="rId27"/>
  </p:handoutMasterIdLst>
  <p:sldIdLst>
    <p:sldId id="10072" r:id="rId3"/>
    <p:sldId id="10182" r:id="rId4"/>
    <p:sldId id="10183" r:id="rId5"/>
    <p:sldId id="10243" r:id="rId6"/>
    <p:sldId id="10244" r:id="rId7"/>
    <p:sldId id="10219" r:id="rId8"/>
    <p:sldId id="10254" r:id="rId9"/>
    <p:sldId id="10222" r:id="rId10"/>
    <p:sldId id="10246" r:id="rId11"/>
    <p:sldId id="10250" r:id="rId12"/>
    <p:sldId id="10245" r:id="rId13"/>
    <p:sldId id="10253" r:id="rId14"/>
    <p:sldId id="10251" r:id="rId15"/>
    <p:sldId id="10221" r:id="rId16"/>
    <p:sldId id="10240" r:id="rId17"/>
    <p:sldId id="10232" r:id="rId18"/>
    <p:sldId id="10248" r:id="rId19"/>
    <p:sldId id="10235" r:id="rId20"/>
    <p:sldId id="10247" r:id="rId21"/>
    <p:sldId id="10252" r:id="rId22"/>
    <p:sldId id="10237" r:id="rId23"/>
    <p:sldId id="10249" r:id="rId24"/>
    <p:sldId id="10187" r:id="rId25"/>
  </p:sldIdLst>
  <p:sldSz cx="12858750" cy="7232650"/>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AF1602"/>
    <a:srgbClr val="4472C4"/>
    <a:srgbClr val="EA5751"/>
    <a:srgbClr val="35AEC3"/>
    <a:srgbClr val="CA8F45"/>
    <a:srgbClr val="FDA98B"/>
    <a:srgbClr val="DEC8AD"/>
    <a:srgbClr val="569582"/>
    <a:srgbClr val="0932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4" autoAdjust="0"/>
    <p:restoredTop sz="90388" autoAdjust="0"/>
  </p:normalViewPr>
  <p:slideViewPr>
    <p:cSldViewPr>
      <p:cViewPr varScale="1">
        <p:scale>
          <a:sx n="62" d="100"/>
          <a:sy n="62" d="100"/>
        </p:scale>
        <p:origin x="1026" y="90"/>
      </p:cViewPr>
      <p:guideLst/>
    </p:cSldViewPr>
  </p:slideViewPr>
  <p:outlineViewPr>
    <p:cViewPr>
      <p:scale>
        <a:sx n="100" d="100"/>
        <a:sy n="100" d="100"/>
      </p:scale>
      <p:origin x="0" y="-49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9" d="100"/>
          <a:sy n="69" d="100"/>
        </p:scale>
        <p:origin x="282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印品黑体" panose="00000500000000000000" pitchFamily="2" charset="-122"/>
              <a:ea typeface="印品黑体"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latin typeface="印品黑体" panose="00000500000000000000" pitchFamily="2" charset="-122"/>
                <a:ea typeface="印品黑体" panose="00000500000000000000" pitchFamily="2" charset="-122"/>
              </a:rPr>
              <a:t>2020-11-07</a:t>
            </a:fld>
            <a:endParaRPr lang="zh-CN" altLang="en-US" dirty="0">
              <a:latin typeface="印品黑体" panose="00000500000000000000" pitchFamily="2" charset="-122"/>
              <a:ea typeface="印品黑体"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印品黑体" panose="00000500000000000000" pitchFamily="2" charset="-122"/>
              <a:ea typeface="印品黑体"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latin typeface="印品黑体" panose="00000500000000000000" pitchFamily="2" charset="-122"/>
                <a:ea typeface="印品黑体" panose="00000500000000000000" pitchFamily="2" charset="-122"/>
              </a:rPr>
              <a:t>‹#›</a:t>
            </a:fld>
            <a:endParaRPr lang="zh-CN" altLang="en-US" dirty="0">
              <a:latin typeface="印品黑体" panose="00000500000000000000" pitchFamily="2" charset="-122"/>
              <a:ea typeface="印品黑体" panose="00000500000000000000" pitchFamily="2" charset="-122"/>
            </a:endParaRPr>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pPr>
              <a:defRPr/>
            </a:pPr>
            <a:fld id="{06024D97-E667-405D-B634-E583E2108D71}" type="datetimeFigureOut">
              <a:rPr lang="zh-CN" altLang="en-US" smtClean="0"/>
              <a:pPr>
                <a:defRPr/>
              </a:pPr>
              <a:t>2020-11-07</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印品黑体" panose="00000500000000000000" pitchFamily="2" charset="-122"/>
                <a:ea typeface="印品黑体" panose="00000500000000000000" pitchFamily="2" charset="-122"/>
              </a:defRPr>
            </a:lvl1pPr>
          </a:lstStyle>
          <a:p>
            <a:fld id="{418F03C3-53C1-4F10-8DAF-D1F318E96C6E}" type="slidenum">
              <a:rPr lang="zh-CN" altLang="en-US" smtClean="0"/>
              <a:pPr/>
              <a:t>‹#›</a:t>
            </a:fld>
            <a:endParaRPr lang="zh-CN" altLang="en-US" dirty="0"/>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1pPr>
    <a:lvl2pPr marL="455613"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2pPr>
    <a:lvl3pPr marL="912813"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3pPr>
    <a:lvl4pPr marL="1370013"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4pPr>
    <a:lvl5pPr marL="1827213" algn="l" rtl="0" eaLnBrk="0" fontAlgn="base" hangingPunct="0">
      <a:spcBef>
        <a:spcPct val="30000"/>
      </a:spcBef>
      <a:spcAft>
        <a:spcPct val="0"/>
      </a:spcAft>
      <a:defRPr sz="1300" kern="1200">
        <a:solidFill>
          <a:schemeClr val="tx1"/>
        </a:solidFill>
        <a:latin typeface="印品黑体" panose="00000500000000000000" pitchFamily="2" charset="-122"/>
        <a:ea typeface="印品黑体" panose="00000500000000000000" pitchFamily="2" charset="-122"/>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1</a:t>
            </a:fld>
            <a:endParaRPr lang="zh-CN" altLang="en-US"/>
          </a:p>
        </p:txBody>
      </p:sp>
    </p:spTree>
    <p:extLst>
      <p:ext uri="{BB962C8B-B14F-4D97-AF65-F5344CB8AC3E}">
        <p14:creationId xmlns:p14="http://schemas.microsoft.com/office/powerpoint/2010/main" val="41985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10</a:t>
            </a:fld>
            <a:endParaRPr lang="en-GB"/>
          </a:p>
        </p:txBody>
      </p:sp>
    </p:spTree>
    <p:extLst>
      <p:ext uri="{BB962C8B-B14F-4D97-AF65-F5344CB8AC3E}">
        <p14:creationId xmlns:p14="http://schemas.microsoft.com/office/powerpoint/2010/main" val="2262104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11</a:t>
            </a:fld>
            <a:endParaRPr lang="en-GB"/>
          </a:p>
        </p:txBody>
      </p:sp>
    </p:spTree>
    <p:extLst>
      <p:ext uri="{BB962C8B-B14F-4D97-AF65-F5344CB8AC3E}">
        <p14:creationId xmlns:p14="http://schemas.microsoft.com/office/powerpoint/2010/main" val="970867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1115903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extLst>
      <p:ext uri="{BB962C8B-B14F-4D97-AF65-F5344CB8AC3E}">
        <p14:creationId xmlns:p14="http://schemas.microsoft.com/office/powerpoint/2010/main" val="3572388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319558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extLst>
      <p:ext uri="{BB962C8B-B14F-4D97-AF65-F5344CB8AC3E}">
        <p14:creationId xmlns:p14="http://schemas.microsoft.com/office/powerpoint/2010/main" val="4019735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1872037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17</a:t>
            </a:fld>
            <a:endParaRPr lang="en-GB"/>
          </a:p>
        </p:txBody>
      </p:sp>
    </p:spTree>
    <p:extLst>
      <p:ext uri="{BB962C8B-B14F-4D97-AF65-F5344CB8AC3E}">
        <p14:creationId xmlns:p14="http://schemas.microsoft.com/office/powerpoint/2010/main" val="2644947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18</a:t>
            </a:fld>
            <a:endParaRPr lang="en-GB"/>
          </a:p>
        </p:txBody>
      </p:sp>
    </p:spTree>
    <p:extLst>
      <p:ext uri="{BB962C8B-B14F-4D97-AF65-F5344CB8AC3E}">
        <p14:creationId xmlns:p14="http://schemas.microsoft.com/office/powerpoint/2010/main" val="819552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19</a:t>
            </a:fld>
            <a:endParaRPr lang="en-GB"/>
          </a:p>
        </p:txBody>
      </p:sp>
    </p:spTree>
    <p:extLst>
      <p:ext uri="{BB962C8B-B14F-4D97-AF65-F5344CB8AC3E}">
        <p14:creationId xmlns:p14="http://schemas.microsoft.com/office/powerpoint/2010/main" val="322908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1394976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20</a:t>
            </a:fld>
            <a:endParaRPr lang="en-GB"/>
          </a:p>
        </p:txBody>
      </p:sp>
    </p:spTree>
    <p:extLst>
      <p:ext uri="{BB962C8B-B14F-4D97-AF65-F5344CB8AC3E}">
        <p14:creationId xmlns:p14="http://schemas.microsoft.com/office/powerpoint/2010/main" val="2419854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21</a:t>
            </a:fld>
            <a:endParaRPr lang="en-GB"/>
          </a:p>
        </p:txBody>
      </p:sp>
    </p:spTree>
    <p:extLst>
      <p:ext uri="{BB962C8B-B14F-4D97-AF65-F5344CB8AC3E}">
        <p14:creationId xmlns:p14="http://schemas.microsoft.com/office/powerpoint/2010/main" val="1825219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22</a:t>
            </a:fld>
            <a:endParaRPr lang="en-GB"/>
          </a:p>
        </p:txBody>
      </p:sp>
    </p:spTree>
    <p:extLst>
      <p:ext uri="{BB962C8B-B14F-4D97-AF65-F5344CB8AC3E}">
        <p14:creationId xmlns:p14="http://schemas.microsoft.com/office/powerpoint/2010/main" val="319759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A40415-9386-408E-9CCF-54F7835AD1E7}" type="slidenum">
              <a:rPr lang="zh-CN" altLang="en-US" smtClean="0"/>
              <a:t>23</a:t>
            </a:fld>
            <a:endParaRPr lang="zh-CN" altLang="en-US"/>
          </a:p>
        </p:txBody>
      </p:sp>
    </p:spTree>
    <p:extLst>
      <p:ext uri="{BB962C8B-B14F-4D97-AF65-F5344CB8AC3E}">
        <p14:creationId xmlns:p14="http://schemas.microsoft.com/office/powerpoint/2010/main" val="184226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51616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4</a:t>
            </a:fld>
            <a:endParaRPr lang="en-GB"/>
          </a:p>
        </p:txBody>
      </p:sp>
    </p:spTree>
    <p:extLst>
      <p:ext uri="{BB962C8B-B14F-4D97-AF65-F5344CB8AC3E}">
        <p14:creationId xmlns:p14="http://schemas.microsoft.com/office/powerpoint/2010/main" val="250432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5</a:t>
            </a:fld>
            <a:endParaRPr lang="en-GB"/>
          </a:p>
        </p:txBody>
      </p:sp>
    </p:spTree>
    <p:extLst>
      <p:ext uri="{BB962C8B-B14F-4D97-AF65-F5344CB8AC3E}">
        <p14:creationId xmlns:p14="http://schemas.microsoft.com/office/powerpoint/2010/main" val="375745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2975667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Park </a:t>
            </a:r>
            <a:r>
              <a:rPr lang="zh-CN" altLang="en-US" dirty="0"/>
              <a:t>矢量法是将电机定子电流从</a:t>
            </a:r>
            <a:r>
              <a:rPr lang="en-US" altLang="zh-CN" dirty="0"/>
              <a:t>(A, B, C) </a:t>
            </a:r>
            <a:r>
              <a:rPr lang="zh-CN" altLang="en-US" dirty="0"/>
              <a:t>三相静止坐标系转换到</a:t>
            </a:r>
            <a:r>
              <a:rPr lang="en-US" altLang="zh-CN" dirty="0"/>
              <a:t>(D, Q)</a:t>
            </a:r>
            <a:r>
              <a:rPr lang="zh-CN" altLang="en-US" dirty="0"/>
              <a:t>两相静止坐标中，</a:t>
            </a:r>
            <a:endParaRPr lang="en-US" altLang="zh-CN" dirty="0"/>
          </a:p>
          <a:p>
            <a:r>
              <a:rPr lang="zh-CN" altLang="en-US" dirty="0"/>
              <a:t>其中 相应坐标上的电流分量 </a:t>
            </a:r>
            <a:r>
              <a:rPr lang="en-US" altLang="zh-CN" dirty="0" err="1"/>
              <a:t>iD</a:t>
            </a:r>
            <a:r>
              <a:rPr lang="en-US" altLang="zh-CN" dirty="0"/>
              <a:t> </a:t>
            </a:r>
            <a:r>
              <a:rPr lang="zh-CN" altLang="en-US" dirty="0"/>
              <a:t>和 </a:t>
            </a:r>
            <a:r>
              <a:rPr lang="en-US" altLang="zh-CN" dirty="0" err="1"/>
              <a:t>iQ</a:t>
            </a:r>
            <a:r>
              <a:rPr lang="en-US" altLang="zh-CN" dirty="0"/>
              <a:t> </a:t>
            </a:r>
            <a:r>
              <a:rPr lang="zh-CN" altLang="en-US" dirty="0"/>
              <a:t>构成一个 </a:t>
            </a:r>
            <a:r>
              <a:rPr lang="en-US" altLang="zh-CN" dirty="0"/>
              <a:t>Park </a:t>
            </a:r>
            <a:r>
              <a:rPr lang="zh-CN" altLang="en-US" dirty="0"/>
              <a:t>矢量。</a:t>
            </a:r>
            <a:endParaRPr lang="en-US" altLang="zh-CN" dirty="0"/>
          </a:p>
          <a:p>
            <a:r>
              <a:rPr lang="zh-CN" altLang="en-US" dirty="0"/>
              <a:t>随着时间的推移，在 </a:t>
            </a:r>
            <a:r>
              <a:rPr lang="en-US" altLang="zh-CN" dirty="0"/>
              <a:t>DQ </a:t>
            </a:r>
            <a:r>
              <a:rPr lang="zh-CN" altLang="en-US" dirty="0"/>
              <a:t>坐标系中形成 </a:t>
            </a:r>
            <a:r>
              <a:rPr lang="en-US" altLang="zh-CN" dirty="0"/>
              <a:t>Park </a:t>
            </a:r>
            <a:r>
              <a:rPr lang="zh-CN" altLang="en-US" dirty="0"/>
              <a:t>矢量轨迹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在理想情况下，定子三相电流</a:t>
            </a:r>
            <a:r>
              <a:rPr lang="en-US" altLang="zh-CN" dirty="0"/>
              <a:t>(</a:t>
            </a:r>
            <a:r>
              <a:rPr lang="en-US" altLang="zh-CN" dirty="0" err="1"/>
              <a:t>iA</a:t>
            </a:r>
            <a:r>
              <a:rPr lang="en-US" altLang="zh-CN" dirty="0"/>
              <a:t>, </a:t>
            </a:r>
            <a:r>
              <a:rPr lang="en-US" altLang="zh-CN" dirty="0" err="1"/>
              <a:t>iB</a:t>
            </a:r>
            <a:r>
              <a:rPr lang="en-US" altLang="zh-CN" dirty="0"/>
              <a:t>, </a:t>
            </a:r>
            <a:r>
              <a:rPr lang="en-US" altLang="zh-CN" dirty="0" err="1"/>
              <a:t>iC</a:t>
            </a:r>
            <a:r>
              <a:rPr lang="en-US" altLang="zh-CN" dirty="0"/>
              <a:t>)</a:t>
            </a:r>
            <a:r>
              <a:rPr lang="zh-CN" altLang="en-US" dirty="0"/>
              <a:t>相互平衡， </a:t>
            </a:r>
            <a:r>
              <a:rPr lang="en-US" altLang="zh-CN" dirty="0"/>
              <a:t>Park </a:t>
            </a:r>
            <a:r>
              <a:rPr lang="zh-CN" altLang="en-US" dirty="0"/>
              <a:t>矢量具有下列形式：</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断条故障使得定子电流中出现了频率为 </a:t>
            </a:r>
            <a:r>
              <a:rPr lang="en-US" altLang="zh-CN" dirty="0"/>
              <a:t>(1±2s)f1 </a:t>
            </a:r>
            <a:r>
              <a:rPr lang="zh-CN" altLang="en-US" dirty="0"/>
              <a:t>的谐波分量（</a:t>
            </a:r>
            <a:r>
              <a:rPr lang="en-US" altLang="zh-CN" dirty="0"/>
              <a:t>s </a:t>
            </a:r>
            <a:r>
              <a:rPr lang="zh-CN" altLang="en-US" dirty="0"/>
              <a:t>为转差率、</a:t>
            </a:r>
            <a:r>
              <a:rPr lang="en-US" altLang="zh-CN" dirty="0"/>
              <a:t>f1 </a:t>
            </a:r>
            <a:r>
              <a:rPr lang="zh-CN" altLang="en-US" dirty="0"/>
              <a:t>为电源频率），而 该分量与基波的频率间隔又很小，从而调制了基波的 幅值，因此定子电流出现了周期性波动的现象</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匝间短路由于三相电流不再平衡，导致 </a:t>
            </a:r>
            <a:r>
              <a:rPr lang="en-US" altLang="zh-CN" dirty="0"/>
              <a:t>D</a:t>
            </a:r>
            <a:r>
              <a:rPr lang="zh-CN" altLang="en-US" dirty="0"/>
              <a:t>、</a:t>
            </a:r>
            <a:r>
              <a:rPr lang="en-US" altLang="zh-CN" dirty="0"/>
              <a:t>Q </a:t>
            </a:r>
            <a:r>
              <a:rPr lang="zh-CN" altLang="en-US" dirty="0"/>
              <a:t>轴上的 电流幅值不相等，使得 </a:t>
            </a:r>
            <a:r>
              <a:rPr lang="en-US" altLang="zh-CN" dirty="0"/>
              <a:t>Park </a:t>
            </a:r>
            <a:r>
              <a:rPr lang="zh-CN" altLang="en-US" dirty="0"/>
              <a:t>矢量轨迹变成了一个椭圆</a:t>
            </a:r>
          </a:p>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7</a:t>
            </a:fld>
            <a:endParaRPr lang="en-GB"/>
          </a:p>
        </p:txBody>
      </p:sp>
    </p:spTree>
    <p:extLst>
      <p:ext uri="{BB962C8B-B14F-4D97-AF65-F5344CB8AC3E}">
        <p14:creationId xmlns:p14="http://schemas.microsoft.com/office/powerpoint/2010/main" val="1236187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Park </a:t>
            </a:r>
            <a:r>
              <a:rPr lang="zh-CN" altLang="en-US" dirty="0"/>
              <a:t>矢量法是将电机定子电流从</a:t>
            </a:r>
            <a:r>
              <a:rPr lang="en-US" altLang="zh-CN" dirty="0"/>
              <a:t>(A, B, C) </a:t>
            </a:r>
            <a:r>
              <a:rPr lang="zh-CN" altLang="en-US" dirty="0"/>
              <a:t>三相静止坐标系转换到</a:t>
            </a:r>
            <a:r>
              <a:rPr lang="en-US" altLang="zh-CN" dirty="0"/>
              <a:t>(D, Q)</a:t>
            </a:r>
            <a:r>
              <a:rPr lang="zh-CN" altLang="en-US" dirty="0"/>
              <a:t>两相静止坐标中，</a:t>
            </a:r>
            <a:endParaRPr lang="en-US" altLang="zh-CN" dirty="0"/>
          </a:p>
          <a:p>
            <a:r>
              <a:rPr lang="zh-CN" altLang="en-US" dirty="0"/>
              <a:t>其中 相应坐标上的电流分量 </a:t>
            </a:r>
            <a:r>
              <a:rPr lang="en-US" altLang="zh-CN" dirty="0" err="1"/>
              <a:t>iD</a:t>
            </a:r>
            <a:r>
              <a:rPr lang="en-US" altLang="zh-CN" dirty="0"/>
              <a:t> </a:t>
            </a:r>
            <a:r>
              <a:rPr lang="zh-CN" altLang="en-US" dirty="0"/>
              <a:t>和 </a:t>
            </a:r>
            <a:r>
              <a:rPr lang="en-US" altLang="zh-CN" dirty="0" err="1"/>
              <a:t>iQ</a:t>
            </a:r>
            <a:r>
              <a:rPr lang="en-US" altLang="zh-CN" dirty="0"/>
              <a:t> </a:t>
            </a:r>
            <a:r>
              <a:rPr lang="zh-CN" altLang="en-US" dirty="0"/>
              <a:t>构成一个 </a:t>
            </a:r>
            <a:r>
              <a:rPr lang="en-US" altLang="zh-CN" dirty="0"/>
              <a:t>Park </a:t>
            </a:r>
            <a:r>
              <a:rPr lang="zh-CN" altLang="en-US" dirty="0"/>
              <a:t>矢量。</a:t>
            </a:r>
            <a:endParaRPr lang="en-US" altLang="zh-CN" dirty="0"/>
          </a:p>
          <a:p>
            <a:r>
              <a:rPr lang="zh-CN" altLang="en-US" dirty="0"/>
              <a:t>随着时间的推移，在 </a:t>
            </a:r>
            <a:r>
              <a:rPr lang="en-US" altLang="zh-CN" dirty="0"/>
              <a:t>DQ </a:t>
            </a:r>
            <a:r>
              <a:rPr lang="zh-CN" altLang="en-US" dirty="0"/>
              <a:t>坐标系中形成 </a:t>
            </a:r>
            <a:r>
              <a:rPr lang="en-US" altLang="zh-CN" dirty="0"/>
              <a:t>Park </a:t>
            </a:r>
            <a:r>
              <a:rPr lang="zh-CN" altLang="en-US" dirty="0"/>
              <a:t>矢量轨迹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在理想情况下，定子三相电流</a:t>
            </a:r>
            <a:r>
              <a:rPr lang="en-US" altLang="zh-CN" dirty="0"/>
              <a:t>(</a:t>
            </a:r>
            <a:r>
              <a:rPr lang="en-US" altLang="zh-CN" dirty="0" err="1"/>
              <a:t>iA</a:t>
            </a:r>
            <a:r>
              <a:rPr lang="en-US" altLang="zh-CN" dirty="0"/>
              <a:t>, </a:t>
            </a:r>
            <a:r>
              <a:rPr lang="en-US" altLang="zh-CN" dirty="0" err="1"/>
              <a:t>iB</a:t>
            </a:r>
            <a:r>
              <a:rPr lang="en-US" altLang="zh-CN" dirty="0"/>
              <a:t>, </a:t>
            </a:r>
            <a:r>
              <a:rPr lang="en-US" altLang="zh-CN" dirty="0" err="1"/>
              <a:t>iC</a:t>
            </a:r>
            <a:r>
              <a:rPr lang="en-US" altLang="zh-CN" dirty="0"/>
              <a:t>)</a:t>
            </a:r>
            <a:r>
              <a:rPr lang="zh-CN" altLang="en-US" dirty="0"/>
              <a:t>相互平衡， </a:t>
            </a:r>
            <a:r>
              <a:rPr lang="en-US" altLang="zh-CN" dirty="0"/>
              <a:t>Park </a:t>
            </a:r>
            <a:r>
              <a:rPr lang="zh-CN" altLang="en-US" dirty="0"/>
              <a:t>矢量具有下列形式：</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断条故障使得定子电流中出现了频率为 </a:t>
            </a:r>
            <a:r>
              <a:rPr lang="en-US" altLang="zh-CN" dirty="0"/>
              <a:t>(1±2s)f1 </a:t>
            </a:r>
            <a:r>
              <a:rPr lang="zh-CN" altLang="en-US" dirty="0"/>
              <a:t>的谐波分量（</a:t>
            </a:r>
            <a:r>
              <a:rPr lang="en-US" altLang="zh-CN" dirty="0"/>
              <a:t>s </a:t>
            </a:r>
            <a:r>
              <a:rPr lang="zh-CN" altLang="en-US" dirty="0"/>
              <a:t>为转差率、</a:t>
            </a:r>
            <a:r>
              <a:rPr lang="en-US" altLang="zh-CN" dirty="0"/>
              <a:t>f1 </a:t>
            </a:r>
            <a:r>
              <a:rPr lang="zh-CN" altLang="en-US" dirty="0"/>
              <a:t>为电源频率），而 该分量与基波的频率间隔又很小，从而调制了基波的 幅值，因此定子电流出现了周期性波动的现象</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匝间短路由于三相电流不再平衡，导致 </a:t>
            </a:r>
            <a:r>
              <a:rPr lang="en-US" altLang="zh-CN" dirty="0"/>
              <a:t>D</a:t>
            </a:r>
            <a:r>
              <a:rPr lang="zh-CN" altLang="en-US" dirty="0"/>
              <a:t>、</a:t>
            </a:r>
            <a:r>
              <a:rPr lang="en-US" altLang="zh-CN" dirty="0"/>
              <a:t>Q </a:t>
            </a:r>
            <a:r>
              <a:rPr lang="zh-CN" altLang="en-US" dirty="0"/>
              <a:t>轴上的 电流幅值不相等，使得 </a:t>
            </a:r>
            <a:r>
              <a:rPr lang="en-US" altLang="zh-CN" dirty="0"/>
              <a:t>Park </a:t>
            </a:r>
            <a:r>
              <a:rPr lang="zh-CN" altLang="en-US" dirty="0"/>
              <a:t>矢量轨迹变成了一个椭圆</a:t>
            </a:r>
          </a:p>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8</a:t>
            </a:fld>
            <a:endParaRPr lang="en-GB"/>
          </a:p>
        </p:txBody>
      </p:sp>
    </p:spTree>
    <p:extLst>
      <p:ext uri="{BB962C8B-B14F-4D97-AF65-F5344CB8AC3E}">
        <p14:creationId xmlns:p14="http://schemas.microsoft.com/office/powerpoint/2010/main" val="5738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000000"/>
                </a:solidFill>
                <a:effectLst/>
                <a:latin typeface="PingFang SC"/>
              </a:rPr>
              <a:t>为了减少光照因素的影响，降低图像局部的阴影和光照变化所造成的影响，我们首先采用</a:t>
            </a:r>
            <a:r>
              <a:rPr lang="en-US" altLang="zh-CN" b="0" i="0" dirty="0">
                <a:solidFill>
                  <a:srgbClr val="000000"/>
                </a:solidFill>
                <a:effectLst/>
                <a:latin typeface="PingFang SC"/>
              </a:rPr>
              <a:t>Gamma</a:t>
            </a:r>
            <a:r>
              <a:rPr lang="zh-CN" altLang="en-US" b="0" i="0" dirty="0">
                <a:solidFill>
                  <a:srgbClr val="000000"/>
                </a:solidFill>
                <a:effectLst/>
                <a:latin typeface="PingFang SC"/>
              </a:rPr>
              <a:t>校正法对输入图像的颜色空间进行标准化</a:t>
            </a:r>
            <a:r>
              <a:rPr lang="en-US" altLang="zh-CN" b="0" i="0" dirty="0">
                <a:solidFill>
                  <a:srgbClr val="000000"/>
                </a:solidFill>
                <a:effectLst/>
                <a:latin typeface="PingFang SC"/>
              </a:rPr>
              <a:t>(</a:t>
            </a:r>
            <a:r>
              <a:rPr lang="zh-CN" altLang="en-US" b="0" i="0" dirty="0">
                <a:solidFill>
                  <a:srgbClr val="000000"/>
                </a:solidFill>
                <a:effectLst/>
                <a:latin typeface="PingFang SC"/>
              </a:rPr>
              <a:t>或者说是归一化</a:t>
            </a:r>
            <a:r>
              <a:rPr lang="en-US" altLang="zh-CN" b="0" i="0" dirty="0">
                <a:solidFill>
                  <a:srgbClr val="000000"/>
                </a:solidFill>
                <a:effectLst/>
                <a:latin typeface="PingFang SC"/>
              </a:rPr>
              <a:t>)</a:t>
            </a:r>
            <a:r>
              <a:rPr lang="zh-CN" altLang="en-US" b="0" i="0" dirty="0">
                <a:solidFill>
                  <a:srgbClr val="000000"/>
                </a:solidFill>
                <a:effectLst/>
                <a:latin typeface="PingFang SC"/>
              </a:rPr>
              <a:t>。</a:t>
            </a:r>
            <a:endParaRPr lang="en-US" altLang="zh-CN" b="0" i="0" dirty="0">
              <a:solidFill>
                <a:srgbClr val="000000"/>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000000"/>
                </a:solidFill>
                <a:effectLst/>
                <a:latin typeface="PingFang SC"/>
              </a:rPr>
              <a:t>将</a:t>
            </a:r>
            <a:r>
              <a:rPr lang="en-US" altLang="zh-CN" b="0" i="0" dirty="0">
                <a:solidFill>
                  <a:srgbClr val="000000"/>
                </a:solidFill>
                <a:effectLst/>
                <a:latin typeface="PingFang SC"/>
              </a:rPr>
              <a:t>cell</a:t>
            </a:r>
            <a:r>
              <a:rPr lang="zh-CN" altLang="en-US" b="0" i="0" dirty="0">
                <a:solidFill>
                  <a:srgbClr val="000000"/>
                </a:solidFill>
                <a:effectLst/>
                <a:latin typeface="PingFang SC"/>
              </a:rPr>
              <a:t>的梯度方向</a:t>
            </a:r>
            <a:r>
              <a:rPr lang="en-US" altLang="zh-CN" b="0" i="0" dirty="0">
                <a:solidFill>
                  <a:srgbClr val="000000"/>
                </a:solidFill>
                <a:effectLst/>
                <a:latin typeface="PingFang SC"/>
              </a:rPr>
              <a:t>0~180°(</a:t>
            </a:r>
            <a:r>
              <a:rPr lang="zh-CN" altLang="en-US" b="0" i="0" dirty="0">
                <a:solidFill>
                  <a:srgbClr val="000000"/>
                </a:solidFill>
                <a:effectLst/>
                <a:latin typeface="PingFang SC"/>
              </a:rPr>
              <a:t>或</a:t>
            </a:r>
            <a:r>
              <a:rPr lang="en-US" altLang="zh-CN" b="0" i="0" dirty="0">
                <a:solidFill>
                  <a:srgbClr val="000000"/>
                </a:solidFill>
                <a:effectLst/>
                <a:latin typeface="PingFang SC"/>
              </a:rPr>
              <a:t>0~360°</a:t>
            </a:r>
            <a:r>
              <a:rPr lang="zh-CN" altLang="en-US" b="0" i="0" dirty="0">
                <a:solidFill>
                  <a:srgbClr val="000000"/>
                </a:solidFill>
                <a:effectLst/>
                <a:latin typeface="PingFang SC"/>
              </a:rPr>
              <a:t>，即考虑了正负</a:t>
            </a:r>
            <a:r>
              <a:rPr lang="en-US" altLang="zh-CN" b="0" i="0" dirty="0">
                <a:solidFill>
                  <a:srgbClr val="000000"/>
                </a:solidFill>
                <a:effectLst/>
                <a:latin typeface="PingFang SC"/>
              </a:rPr>
              <a:t>)</a:t>
            </a:r>
            <a:r>
              <a:rPr lang="zh-CN" altLang="en-US" b="0" i="0" dirty="0">
                <a:solidFill>
                  <a:srgbClr val="000000"/>
                </a:solidFill>
                <a:effectLst/>
                <a:latin typeface="PingFang SC"/>
              </a:rPr>
              <a:t>分成</a:t>
            </a:r>
            <a:r>
              <a:rPr lang="en-US" altLang="zh-CN" b="0" i="0" dirty="0">
                <a:solidFill>
                  <a:srgbClr val="000000"/>
                </a:solidFill>
                <a:effectLst/>
                <a:latin typeface="PingFang SC"/>
              </a:rPr>
              <a:t>9</a:t>
            </a:r>
            <a:r>
              <a:rPr lang="zh-CN" altLang="en-US" b="0" i="0" dirty="0">
                <a:solidFill>
                  <a:srgbClr val="000000"/>
                </a:solidFill>
                <a:effectLst/>
                <a:latin typeface="PingFang SC"/>
              </a:rPr>
              <a:t>个方向块</a:t>
            </a:r>
            <a:r>
              <a:rPr lang="en-US" altLang="zh-CN" b="0" i="0" dirty="0">
                <a:solidFill>
                  <a:srgbClr val="000000"/>
                </a:solidFill>
                <a:effectLst/>
                <a:latin typeface="PingFang SC"/>
              </a:rPr>
              <a:t>,</a:t>
            </a:r>
            <a:r>
              <a:rPr lang="zh-CN" altLang="en-US" b="0" i="0" dirty="0">
                <a:solidFill>
                  <a:srgbClr val="000000"/>
                </a:solidFill>
                <a:effectLst/>
                <a:latin typeface="PingFang SC"/>
              </a:rPr>
              <a:t>这样对</a:t>
            </a:r>
            <a:r>
              <a:rPr lang="en-US" altLang="zh-CN" b="0" i="0" dirty="0">
                <a:solidFill>
                  <a:srgbClr val="000000"/>
                </a:solidFill>
                <a:effectLst/>
                <a:latin typeface="PingFang SC"/>
              </a:rPr>
              <a:t>cell</a:t>
            </a:r>
            <a:r>
              <a:rPr lang="zh-CN" altLang="en-US" b="0" i="0" dirty="0">
                <a:solidFill>
                  <a:srgbClr val="000000"/>
                </a:solidFill>
                <a:effectLst/>
                <a:latin typeface="PingFang SC"/>
              </a:rPr>
              <a:t>中的</a:t>
            </a:r>
            <a:r>
              <a:rPr lang="zh-CN" altLang="en-US" b="1" i="0" dirty="0">
                <a:solidFill>
                  <a:srgbClr val="000000"/>
                </a:solidFill>
                <a:effectLst/>
                <a:latin typeface="PingFang SC"/>
              </a:rPr>
              <a:t>每一个像素</a:t>
            </a:r>
            <a:r>
              <a:rPr lang="zh-CN" altLang="en-US" b="0" i="0" dirty="0">
                <a:solidFill>
                  <a:srgbClr val="000000"/>
                </a:solidFill>
                <a:effectLst/>
                <a:latin typeface="PingFang SC"/>
              </a:rPr>
              <a:t>用梯度方向在直方图中进行加权投影</a:t>
            </a:r>
            <a:r>
              <a:rPr lang="en-US" altLang="zh-CN" b="0" i="0" dirty="0">
                <a:solidFill>
                  <a:srgbClr val="000000"/>
                </a:solidFill>
                <a:effectLst/>
                <a:latin typeface="PingFang SC"/>
              </a:rPr>
              <a:t>(</a:t>
            </a:r>
            <a:r>
              <a:rPr lang="zh-CN" altLang="en-US" b="0" i="0" dirty="0">
                <a:solidFill>
                  <a:srgbClr val="000000"/>
                </a:solidFill>
                <a:effectLst/>
                <a:latin typeface="PingFang SC"/>
              </a:rPr>
              <a:t>权值大小等于梯度幅值</a:t>
            </a:r>
            <a:r>
              <a:rPr lang="en-US" altLang="zh-CN" b="0" i="0" dirty="0">
                <a:solidFill>
                  <a:srgbClr val="000000"/>
                </a:solidFill>
                <a:effectLst/>
                <a:latin typeface="PingFang SC"/>
              </a:rPr>
              <a:t>)</a:t>
            </a:r>
            <a:r>
              <a:rPr lang="zh-CN" altLang="en-US" b="0" i="0" dirty="0">
                <a:solidFill>
                  <a:srgbClr val="000000"/>
                </a:solidFill>
                <a:effectLst/>
                <a:latin typeface="PingFang SC"/>
              </a:rPr>
              <a:t>，将其映射到对应的角度范围块内，就可以得到这个</a:t>
            </a:r>
            <a:r>
              <a:rPr lang="en-US" altLang="zh-CN" b="0" i="0" dirty="0">
                <a:solidFill>
                  <a:srgbClr val="000000"/>
                </a:solidFill>
                <a:effectLst/>
                <a:latin typeface="PingFang SC"/>
              </a:rPr>
              <a:t>cell</a:t>
            </a:r>
            <a:r>
              <a:rPr lang="zh-CN" altLang="en-US" b="0" i="0" dirty="0">
                <a:solidFill>
                  <a:srgbClr val="000000"/>
                </a:solidFill>
                <a:effectLst/>
                <a:latin typeface="PingFang SC"/>
              </a:rPr>
              <a:t>的梯度方向直方图了，就是该</a:t>
            </a:r>
            <a:r>
              <a:rPr lang="en-US" altLang="zh-CN" b="0" i="0" dirty="0">
                <a:solidFill>
                  <a:srgbClr val="000000"/>
                </a:solidFill>
                <a:effectLst/>
                <a:latin typeface="PingFang SC"/>
              </a:rPr>
              <a:t>cell</a:t>
            </a:r>
            <a:r>
              <a:rPr lang="zh-CN" altLang="en-US" b="0" i="0" dirty="0">
                <a:solidFill>
                  <a:srgbClr val="000000"/>
                </a:solidFill>
                <a:effectLst/>
                <a:latin typeface="PingFang SC"/>
              </a:rPr>
              <a:t>对应的</a:t>
            </a:r>
            <a:r>
              <a:rPr lang="en-US" altLang="zh-CN" b="0" i="0" dirty="0">
                <a:solidFill>
                  <a:srgbClr val="000000"/>
                </a:solidFill>
                <a:effectLst/>
                <a:latin typeface="PingFang SC"/>
              </a:rPr>
              <a:t>9</a:t>
            </a:r>
            <a:r>
              <a:rPr lang="zh-CN" altLang="en-US" b="0" i="0" dirty="0">
                <a:solidFill>
                  <a:srgbClr val="000000"/>
                </a:solidFill>
                <a:effectLst/>
                <a:latin typeface="PingFang SC"/>
              </a:rPr>
              <a:t>维特征向量</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000000"/>
                </a:solidFill>
                <a:effectLst/>
                <a:latin typeface="PingFang SC"/>
              </a:rPr>
              <a:t>将细胞单元组成更大的空间块</a:t>
            </a:r>
            <a:r>
              <a:rPr lang="en-US" altLang="zh-CN" b="0" i="0" dirty="0">
                <a:solidFill>
                  <a:srgbClr val="000000"/>
                </a:solidFill>
                <a:effectLst/>
                <a:latin typeface="PingFang SC"/>
              </a:rPr>
              <a:t>(block)</a:t>
            </a:r>
            <a:r>
              <a:rPr lang="zh-CN" altLang="en-US" b="0" i="0" dirty="0">
                <a:solidFill>
                  <a:srgbClr val="000000"/>
                </a:solidFill>
                <a:effectLst/>
                <a:latin typeface="PingFang SC"/>
              </a:rPr>
              <a:t>，然后针对每个块进行对比度归一化。最终的描述子是检测窗口内所有块内的细胞单元的直方图构成的向量。</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1" dirty="0">
              <a:solidFill>
                <a:srgbClr val="333333"/>
              </a:solidFill>
              <a:latin typeface="PingFang S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9</a:t>
            </a:fld>
            <a:endParaRPr lang="en-GB"/>
          </a:p>
        </p:txBody>
      </p:sp>
    </p:spTree>
    <p:extLst>
      <p:ext uri="{BB962C8B-B14F-4D97-AF65-F5344CB8AC3E}">
        <p14:creationId xmlns:p14="http://schemas.microsoft.com/office/powerpoint/2010/main" val="3803271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t>2020-11-07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t>‹#›</a:t>
            </a:fld>
            <a:endParaRPr lang="zh-CN" altLang="en-US"/>
          </a:p>
        </p:txBody>
      </p:sp>
    </p:spTree>
    <p:extLst>
      <p:ext uri="{BB962C8B-B14F-4D97-AF65-F5344CB8AC3E}">
        <p14:creationId xmlns:p14="http://schemas.microsoft.com/office/powerpoint/2010/main" val="218544973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D615DFD-8505-4C7B-90FE-F45A3565472F}" type="datetimeFigureOut">
              <a:rPr lang="zh-CN" altLang="en-US" smtClean="0"/>
              <a:pPr/>
              <a:t>2020-11-07</a:t>
            </a:fld>
            <a:endParaRPr lang="zh-CN" altLang="en-US" dirty="0"/>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3846210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615DFD-8505-4C7B-90FE-F45A3565472F}" type="datetimeFigureOut">
              <a:rPr lang="zh-CN" altLang="en-US" smtClean="0"/>
              <a:t>2020-11-07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7406F3C-FA24-4A80-8CD4-EE5698C541FD}" type="slidenum">
              <a:rPr lang="zh-CN" altLang="en-US" smtClean="0"/>
              <a:t>‹#›</a:t>
            </a:fld>
            <a:endParaRPr lang="zh-CN" altLang="en-US"/>
          </a:p>
        </p:txBody>
      </p:sp>
    </p:spTree>
    <p:extLst>
      <p:ext uri="{BB962C8B-B14F-4D97-AF65-F5344CB8AC3E}">
        <p14:creationId xmlns:p14="http://schemas.microsoft.com/office/powerpoint/2010/main" val="27816935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Tm="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D615DFD-8505-4C7B-90FE-F45A3565472F}" type="datetimeFigureOut">
              <a:rPr lang="zh-CN" altLang="en-US" smtClean="0"/>
              <a:pPr/>
              <a:t>2020-11-07</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1773349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D615DFD-8505-4C7B-90FE-F45A3565472F}" type="datetimeFigureOut">
              <a:rPr lang="zh-CN" altLang="en-US" smtClean="0"/>
              <a:pPr/>
              <a:t>2020-11-07</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2791766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D615DFD-8505-4C7B-90FE-F45A3565472F}" type="datetimeFigureOut">
              <a:rPr lang="zh-CN" altLang="en-US" smtClean="0"/>
              <a:pPr/>
              <a:t>2020-11-07</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1249531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D615DFD-8505-4C7B-90FE-F45A3565472F}" type="datetimeFigureOut">
              <a:rPr lang="zh-CN" altLang="en-US" smtClean="0"/>
              <a:pPr/>
              <a:t>2020-11-07</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794050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2"/>
          </a:xfr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771490" indent="0" algn="ctr">
              <a:buNone/>
              <a:defRPr>
                <a:solidFill>
                  <a:schemeClr val="tx1">
                    <a:tint val="75000"/>
                  </a:schemeClr>
                </a:solidFill>
              </a:defRPr>
            </a:lvl2pPr>
            <a:lvl3pPr marL="1542981" indent="0" algn="ctr">
              <a:buNone/>
              <a:defRPr>
                <a:solidFill>
                  <a:schemeClr val="tx1">
                    <a:tint val="75000"/>
                  </a:schemeClr>
                </a:solidFill>
              </a:defRPr>
            </a:lvl3pPr>
            <a:lvl4pPr marL="2314471" indent="0" algn="ctr">
              <a:buNone/>
              <a:defRPr>
                <a:solidFill>
                  <a:schemeClr val="tx1">
                    <a:tint val="75000"/>
                  </a:schemeClr>
                </a:solidFill>
              </a:defRPr>
            </a:lvl4pPr>
            <a:lvl5pPr marL="3085962" indent="0" algn="ctr">
              <a:buNone/>
              <a:defRPr>
                <a:solidFill>
                  <a:schemeClr val="tx1">
                    <a:tint val="75000"/>
                  </a:schemeClr>
                </a:solidFill>
              </a:defRPr>
            </a:lvl5pPr>
            <a:lvl6pPr marL="3857453" indent="0" algn="ctr">
              <a:buNone/>
              <a:defRPr>
                <a:solidFill>
                  <a:schemeClr val="tx1">
                    <a:tint val="75000"/>
                  </a:schemeClr>
                </a:solidFill>
              </a:defRPr>
            </a:lvl6pPr>
            <a:lvl7pPr marL="4628943" indent="0" algn="ctr">
              <a:buNone/>
              <a:defRPr>
                <a:solidFill>
                  <a:schemeClr val="tx1">
                    <a:tint val="75000"/>
                  </a:schemeClr>
                </a:solidFill>
              </a:defRPr>
            </a:lvl7pPr>
            <a:lvl8pPr marL="5400433" indent="0" algn="ctr">
              <a:buNone/>
              <a:defRPr>
                <a:solidFill>
                  <a:schemeClr val="tx1">
                    <a:tint val="75000"/>
                  </a:schemeClr>
                </a:solidFill>
              </a:defRPr>
            </a:lvl8pPr>
            <a:lvl9pPr marL="6171924"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BB7672-A38A-49A4-843D-607239B7AF42}" type="datetimeFigureOut">
              <a:rPr lang="zh-CN" altLang="en-US" smtClean="0"/>
              <a:t>2020-11-07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415079810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12708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214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0BB7672-A38A-49A4-843D-607239B7AF42}" type="datetimeFigureOut">
              <a:rPr lang="zh-CN" altLang="en-US" smtClean="0"/>
              <a:t>2020-11-07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CE74CF-356A-4169-9D6E-C5675D7456C1}" type="slidenum">
              <a:rPr lang="zh-CN" altLang="en-US" smtClean="0"/>
              <a:t>‹#›</a:t>
            </a:fld>
            <a:endParaRPr lang="zh-CN" altLang="en-US"/>
          </a:p>
        </p:txBody>
      </p:sp>
    </p:spTree>
    <p:extLst>
      <p:ext uri="{BB962C8B-B14F-4D97-AF65-F5344CB8AC3E}">
        <p14:creationId xmlns:p14="http://schemas.microsoft.com/office/powerpoint/2010/main" val="34219018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Tm="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D615DFD-8505-4C7B-90FE-F45A3565472F}" type="datetimeFigureOut">
              <a:rPr lang="zh-CN" altLang="en-US" smtClean="0"/>
              <a:pPr/>
              <a:t>2020-11-07</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190719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D615DFD-8505-4C7B-90FE-F45A3565472F}" type="datetimeFigureOut">
              <a:rPr lang="zh-CN" altLang="en-US" smtClean="0"/>
              <a:pPr/>
              <a:t>2020-11-07</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31713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D615DFD-8505-4C7B-90FE-F45A3565472F}" type="datetimeFigureOut">
              <a:rPr lang="zh-CN" altLang="en-US" smtClean="0"/>
              <a:pPr/>
              <a:t>2020-11-07</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561686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Content Placeholder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Content Placeholder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D615DFD-8505-4C7B-90FE-F45A3565472F}" type="datetimeFigureOut">
              <a:rPr lang="zh-CN" altLang="en-US" smtClean="0"/>
              <a:pPr/>
              <a:t>2020-11-07</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22631188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9" y="385763"/>
            <a:ext cx="11090275" cy="1397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84239" y="1925638"/>
            <a:ext cx="11090275" cy="458946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84239" y="6704015"/>
            <a:ext cx="2892425" cy="384175"/>
          </a:xfrm>
          <a:prstGeom prst="rect">
            <a:avLst/>
          </a:prstGeom>
        </p:spPr>
        <p:txBody>
          <a:bodyPr vert="horz" lIns="91440" tIns="45720" rIns="91440" bIns="45720" rtlCol="0" anchor="ctr"/>
          <a:lstStyle>
            <a:lvl1pPr algn="l">
              <a:defRPr sz="1600">
                <a:solidFill>
                  <a:schemeClr val="tx1">
                    <a:tint val="75000"/>
                  </a:schemeClr>
                </a:solidFill>
                <a:latin typeface="印品黑体" panose="00000500000000000000" pitchFamily="2" charset="-122"/>
                <a:ea typeface="印品黑体" panose="00000500000000000000" pitchFamily="2" charset="-122"/>
              </a:defRPr>
            </a:lvl1pPr>
          </a:lstStyle>
          <a:p>
            <a:fld id="{DD615DFD-8505-4C7B-90FE-F45A3565472F}" type="datetimeFigureOut">
              <a:rPr lang="zh-CN" altLang="en-US" smtClean="0"/>
              <a:pPr/>
              <a:t>2020-11-07</a:t>
            </a:fld>
            <a:endParaRPr lang="zh-CN" altLang="en-US" dirty="0"/>
          </a:p>
        </p:txBody>
      </p:sp>
      <p:sp>
        <p:nvSpPr>
          <p:cNvPr id="5" name="页脚占位符 4"/>
          <p:cNvSpPr>
            <a:spLocks noGrp="1"/>
          </p:cNvSpPr>
          <p:nvPr>
            <p:ph type="ftr" sz="quarter" idx="3"/>
          </p:nvPr>
        </p:nvSpPr>
        <p:spPr>
          <a:xfrm>
            <a:off x="4259264" y="6704015"/>
            <a:ext cx="4340225" cy="384175"/>
          </a:xfrm>
          <a:prstGeom prst="rect">
            <a:avLst/>
          </a:prstGeom>
        </p:spPr>
        <p:txBody>
          <a:bodyPr vert="horz" lIns="91440" tIns="45720" rIns="91440" bIns="45720" rtlCol="0" anchor="ctr"/>
          <a:lstStyle>
            <a:lvl1pPr algn="ctr">
              <a:defRPr sz="16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9082090" y="6704015"/>
            <a:ext cx="2892425" cy="384175"/>
          </a:xfrm>
          <a:prstGeom prst="rect">
            <a:avLst/>
          </a:prstGeom>
        </p:spPr>
        <p:txBody>
          <a:bodyPr vert="horz" lIns="91440" tIns="45720" rIns="91440" bIns="45720" rtlCol="0" anchor="ctr"/>
          <a:lstStyle>
            <a:lvl1pPr algn="r">
              <a:defRPr sz="1600">
                <a:solidFill>
                  <a:schemeClr val="tx1">
                    <a:tint val="75000"/>
                  </a:schemeClr>
                </a:solidFill>
                <a:latin typeface="印品黑体" panose="00000500000000000000" pitchFamily="2" charset="-122"/>
                <a:ea typeface="印品黑体" panose="00000500000000000000" pitchFamily="2" charset="-122"/>
              </a:defRPr>
            </a:lvl1p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3332929234"/>
      </p:ext>
    </p:extLst>
  </p:cSld>
  <p:clrMap bg1="lt1" tx1="dk1" bg2="lt2" tx2="dk2" accent1="accent1" accent2="accent2" accent3="accent3" accent4="accent4" accent5="accent5" accent6="accent6" hlink="hlink" folHlink="folHlink"/>
  <p:sldLayoutIdLst>
    <p:sldLayoutId id="2147483945" r:id="rId1"/>
    <p:sldLayoutId id="2147483956" r:id="rId2"/>
    <p:sldLayoutId id="2147483957" r:id="rId3"/>
    <p:sldLayoutId id="2147483958" r:id="rId4"/>
  </p:sldLayoutIdLst>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xStyles>
    <p:titleStyle>
      <a:lvl1pPr algn="l" defTabSz="1219170" rtl="0" eaLnBrk="1" latinLnBrk="0" hangingPunct="1">
        <a:lnSpc>
          <a:spcPct val="90000"/>
        </a:lnSpc>
        <a:spcBef>
          <a:spcPct val="0"/>
        </a:spcBef>
        <a:buNone/>
        <a:defRPr sz="5867" kern="1200">
          <a:solidFill>
            <a:schemeClr val="tx1"/>
          </a:solidFill>
          <a:latin typeface="印品黑体" panose="00000500000000000000" pitchFamily="2" charset="-122"/>
          <a:ea typeface="印品黑体" panose="00000500000000000000" pitchFamily="2" charset="-122"/>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印品黑体" panose="00000500000000000000" pitchFamily="2" charset="-122"/>
          <a:ea typeface="印品黑体" panose="00000500000000000000" pitchFamily="2" charset="-122"/>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印品黑体" panose="00000500000000000000" pitchFamily="2" charset="-122"/>
          <a:ea typeface="印品黑体" panose="00000500000000000000" pitchFamily="2" charset="-122"/>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印品黑体" panose="00000500000000000000" pitchFamily="2" charset="-122"/>
          <a:ea typeface="印品黑体" panose="00000500000000000000" pitchFamily="2" charset="-122"/>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DD615DFD-8505-4C7B-90FE-F45A3565472F}" type="datetimeFigureOut">
              <a:rPr lang="zh-CN" altLang="en-US" smtClean="0"/>
              <a:pPr/>
              <a:t>2020-11-07</a:t>
            </a:fld>
            <a:endParaRPr lang="zh-CN" altLang="en-US" dirty="0"/>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27406F3C-FA24-4A80-8CD4-EE5698C541FD}" type="slidenum">
              <a:rPr lang="zh-CN" altLang="en-US" smtClean="0"/>
              <a:pPr/>
              <a:t>‹#›</a:t>
            </a:fld>
            <a:endParaRPr lang="zh-CN" altLang="en-US" dirty="0"/>
          </a:p>
        </p:txBody>
      </p:sp>
    </p:spTree>
    <p:extLst>
      <p:ext uri="{BB962C8B-B14F-4D97-AF65-F5344CB8AC3E}">
        <p14:creationId xmlns:p14="http://schemas.microsoft.com/office/powerpoint/2010/main" val="1019700242"/>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mc:AlternateContent xmlns:mc="http://schemas.openxmlformats.org/markup-compatibility/2006" xmlns:p14="http://schemas.microsoft.com/office/powerpoint/2010/main">
    <mc:Choice Requires="p14">
      <p:transition spd="slow" p14:dur="1600">
        <p:blinds dir="vert"/>
      </p:transition>
    </mc:Choice>
    <mc:Fallback xmlns="">
      <p:transition spd="slow" advTm="0">
        <p:blinds dir="vert"/>
      </p:transition>
    </mc:Fallback>
  </mc:AlternateConten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7.xml"/><Relationship Id="rId5" Type="http://schemas.openxmlformats.org/officeDocument/2006/relationships/image" Target="../media/image7.pn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tags" Target="../tags/tag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19.xml"/><Relationship Id="rId5" Type="http://schemas.openxmlformats.org/officeDocument/2006/relationships/image" Target="../media/image3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20.xml"/><Relationship Id="rId5" Type="http://schemas.openxmlformats.org/officeDocument/2006/relationships/image" Target="../media/image7.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7.png"/><Relationship Id="rId3" Type="http://schemas.openxmlformats.org/officeDocument/2006/relationships/notesSlide" Target="../notesSlides/notesSlide15.xml"/><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slideLayout" Target="../slideLayouts/slideLayout11.xml"/><Relationship Id="rId1" Type="http://schemas.openxmlformats.org/officeDocument/2006/relationships/tags" Target="../tags/tag21.xml"/><Relationship Id="rId6" Type="http://schemas.openxmlformats.org/officeDocument/2006/relationships/image" Target="../media/image36.jp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22.xml"/><Relationship Id="rId5" Type="http://schemas.openxmlformats.org/officeDocument/2006/relationships/image" Target="../media/image7.png"/><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24.xml"/><Relationship Id="rId5" Type="http://schemas.openxmlformats.org/officeDocument/2006/relationships/image" Target="../media/image46.pn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slideLayout" Target="../slideLayouts/slideLayout11.xml"/><Relationship Id="rId3" Type="http://schemas.microsoft.com/office/2007/relationships/media" Target="../media/media3.m4a"/><Relationship Id="rId7" Type="http://schemas.openxmlformats.org/officeDocument/2006/relationships/tags" Target="../tags/tag6.xml"/><Relationship Id="rId12" Type="http://schemas.openxmlformats.org/officeDocument/2006/relationships/tags" Target="../tags/tag1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image" Target="../media/image2.png"/><Relationship Id="rId10" Type="http://schemas.openxmlformats.org/officeDocument/2006/relationships/tags" Target="../tags/tag9.xml"/><Relationship Id="rId4" Type="http://schemas.openxmlformats.org/officeDocument/2006/relationships/audio" Target="../media/media3.m4a"/><Relationship Id="rId9" Type="http://schemas.openxmlformats.org/officeDocument/2006/relationships/tags" Target="../tags/tag8.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25.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26.xml"/><Relationship Id="rId5" Type="http://schemas.openxmlformats.org/officeDocument/2006/relationships/image" Target="../media/image48.jp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2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11.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13.xml"/><Relationship Id="rId5" Type="http://schemas.openxmlformats.org/officeDocument/2006/relationships/image" Target="../media/image8.em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11.xml"/><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notesSlide" Target="../notesSlides/notesSlide8.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11.xml"/><Relationship Id="rId1" Type="http://schemas.openxmlformats.org/officeDocument/2006/relationships/tags" Target="../tags/tag1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9.xml"/><Relationship Id="rId7" Type="http://schemas.openxmlformats.org/officeDocument/2006/relationships/image" Target="../media/image25.png"/><Relationship Id="rId2" Type="http://schemas.openxmlformats.org/officeDocument/2006/relationships/slideLayout" Target="../slideLayouts/slideLayout11.xml"/><Relationship Id="rId1" Type="http://schemas.openxmlformats.org/officeDocument/2006/relationships/tags" Target="../tags/tag16.xml"/><Relationship Id="rId6" Type="http://schemas.openxmlformats.org/officeDocument/2006/relationships/image" Target="../media/image24.png"/><Relationship Id="rId11" Type="http://schemas.openxmlformats.org/officeDocument/2006/relationships/image" Target="../media/image7.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429041" y="5632549"/>
            <a:ext cx="1028870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391778" y="617466"/>
            <a:ext cx="3770712" cy="3770712"/>
            <a:chOff x="1705099" y="2564904"/>
            <a:chExt cx="1800200" cy="1800200"/>
          </a:xfrm>
        </p:grpSpPr>
        <p:sp>
          <p:nvSpPr>
            <p:cNvPr id="9" name="椭圆 8"/>
            <p:cNvSpPr/>
            <p:nvPr/>
          </p:nvSpPr>
          <p:spPr>
            <a:xfrm>
              <a:off x="1705099" y="2564904"/>
              <a:ext cx="1800200" cy="1800200"/>
            </a:xfrm>
            <a:prstGeom prst="ellipse">
              <a:avLst/>
            </a:prstGeom>
            <a:solidFill>
              <a:srgbClr val="1F497D"/>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3" dirty="0">
                <a:latin typeface="印品黑体" panose="00000500000000000000" pitchFamily="2" charset="-122"/>
                <a:ea typeface="印品黑体" panose="00000500000000000000" pitchFamily="2" charset="-122"/>
              </a:endParaRPr>
            </a:p>
          </p:txBody>
        </p:sp>
        <p:sp>
          <p:nvSpPr>
            <p:cNvPr id="10" name="椭圆 9"/>
            <p:cNvSpPr/>
            <p:nvPr/>
          </p:nvSpPr>
          <p:spPr>
            <a:xfrm>
              <a:off x="1803050" y="2662855"/>
              <a:ext cx="1604298" cy="1604298"/>
            </a:xfrm>
            <a:prstGeom prst="ellipse">
              <a:avLst/>
            </a:prstGeom>
            <a:blipFill>
              <a:blip r:embed="rId7"/>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3" dirty="0">
                <a:latin typeface="印品黑体" panose="00000500000000000000" pitchFamily="2" charset="-122"/>
                <a:ea typeface="印品黑体" panose="00000500000000000000" pitchFamily="2" charset="-122"/>
              </a:endParaRPr>
            </a:p>
          </p:txBody>
        </p:sp>
      </p:grpSp>
      <p:sp>
        <p:nvSpPr>
          <p:cNvPr id="11" name="TextBox 58"/>
          <p:cNvSpPr txBox="1"/>
          <p:nvPr/>
        </p:nvSpPr>
        <p:spPr>
          <a:xfrm>
            <a:off x="4562171" y="2105851"/>
            <a:ext cx="3559351" cy="1077218"/>
          </a:xfrm>
          <a:prstGeom prst="rect">
            <a:avLst/>
          </a:prstGeom>
          <a:noFill/>
        </p:spPr>
        <p:txBody>
          <a:bodyPr wrap="square" rtlCol="0">
            <a:spAutoFit/>
          </a:bodyPr>
          <a:lstStyle/>
          <a:p>
            <a:pPr algn="ctr"/>
            <a:r>
              <a:rPr lang="zh-CN" altLang="en-US" sz="3200" b="1" dirty="0">
                <a:solidFill>
                  <a:srgbClr val="1F497D"/>
                </a:solidFill>
                <a:latin typeface="印品黑体" panose="00000500000000000000" pitchFamily="2" charset="-122"/>
                <a:ea typeface="印品黑体" panose="00000500000000000000" pitchFamily="2" charset="-122"/>
              </a:rPr>
              <a:t>基于机器学习的</a:t>
            </a:r>
            <a:endParaRPr lang="en-US" altLang="zh-CN" sz="3200" b="1" dirty="0">
              <a:solidFill>
                <a:srgbClr val="1F497D"/>
              </a:solidFill>
              <a:latin typeface="印品黑体" panose="00000500000000000000" pitchFamily="2" charset="-122"/>
              <a:ea typeface="印品黑体" panose="00000500000000000000" pitchFamily="2" charset="-122"/>
            </a:endParaRPr>
          </a:p>
          <a:p>
            <a:pPr algn="ctr"/>
            <a:r>
              <a:rPr lang="zh-CN" altLang="en-US" sz="3200" b="1" dirty="0">
                <a:solidFill>
                  <a:srgbClr val="1F497D"/>
                </a:solidFill>
                <a:latin typeface="印品黑体" panose="00000500000000000000" pitchFamily="2" charset="-122"/>
                <a:ea typeface="印品黑体" panose="00000500000000000000" pitchFamily="2" charset="-122"/>
              </a:rPr>
              <a:t>电机故障分析</a:t>
            </a:r>
          </a:p>
        </p:txBody>
      </p:sp>
      <p:sp>
        <p:nvSpPr>
          <p:cNvPr id="12" name="椭圆 11"/>
          <p:cNvSpPr/>
          <p:nvPr/>
        </p:nvSpPr>
        <p:spPr>
          <a:xfrm flipH="1">
            <a:off x="2360050" y="2311966"/>
            <a:ext cx="557271" cy="557271"/>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3" name="椭圆 12"/>
          <p:cNvSpPr/>
          <p:nvPr/>
        </p:nvSpPr>
        <p:spPr>
          <a:xfrm flipH="1">
            <a:off x="4253131" y="2476964"/>
            <a:ext cx="367509" cy="367509"/>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5" name="椭圆 14"/>
          <p:cNvSpPr/>
          <p:nvPr/>
        </p:nvSpPr>
        <p:spPr>
          <a:xfrm flipH="1">
            <a:off x="1065711" y="1961949"/>
            <a:ext cx="459099" cy="459096"/>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7" name="椭圆 16"/>
          <p:cNvSpPr/>
          <p:nvPr/>
        </p:nvSpPr>
        <p:spPr>
          <a:xfrm flipH="1">
            <a:off x="8713036" y="2089933"/>
            <a:ext cx="774059" cy="774061"/>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8" name="椭圆 17"/>
          <p:cNvSpPr/>
          <p:nvPr/>
        </p:nvSpPr>
        <p:spPr>
          <a:xfrm flipH="1">
            <a:off x="3375248" y="1656226"/>
            <a:ext cx="753184" cy="753187"/>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0" name="椭圆 19"/>
          <p:cNvSpPr/>
          <p:nvPr/>
        </p:nvSpPr>
        <p:spPr>
          <a:xfrm flipH="1">
            <a:off x="9358877" y="1666505"/>
            <a:ext cx="367509" cy="367509"/>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1" name="椭圆 20"/>
          <p:cNvSpPr/>
          <p:nvPr/>
        </p:nvSpPr>
        <p:spPr>
          <a:xfrm flipH="1">
            <a:off x="7812482" y="2832959"/>
            <a:ext cx="367509" cy="367509"/>
          </a:xfrm>
          <a:prstGeom prst="ellipse">
            <a:avLst/>
          </a:prstGeom>
          <a:solidFill>
            <a:srgbClr val="1F497D"/>
          </a:solidFill>
          <a:ln w="28575" cap="flat">
            <a:solidFill>
              <a:schemeClr val="tx1">
                <a:alpha val="55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2" name="椭圆 21"/>
          <p:cNvSpPr/>
          <p:nvPr/>
        </p:nvSpPr>
        <p:spPr>
          <a:xfrm flipH="1">
            <a:off x="10588188" y="2220379"/>
            <a:ext cx="557271" cy="557271"/>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pic>
        <p:nvPicPr>
          <p:cNvPr id="2" name="钢琴欢快趣味活动游戏配乐">
            <a:hlinkClick r:id="" action="ppaction://media"/>
            <a:extLst>
              <a:ext uri="{FF2B5EF4-FFF2-40B4-BE49-F238E27FC236}">
                <a16:creationId xmlns:a16="http://schemas.microsoft.com/office/drawing/2014/main" id="{76015B95-D03A-40EF-A487-76A42B1627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20855" y="-3723183"/>
            <a:ext cx="812800" cy="812800"/>
          </a:xfrm>
          <a:prstGeom prst="rect">
            <a:avLst/>
          </a:prstGeom>
        </p:spPr>
      </p:pic>
      <p:pic>
        <p:nvPicPr>
          <p:cNvPr id="30" name="音频 29">
            <a:hlinkClick r:id="" action="ppaction://media"/>
            <a:extLst>
              <a:ext uri="{FF2B5EF4-FFF2-40B4-BE49-F238E27FC236}">
                <a16:creationId xmlns:a16="http://schemas.microsoft.com/office/drawing/2014/main" id="{AA934208-5CE4-4F3D-9E7D-CA2CA28AE6E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033250" y="6407150"/>
            <a:ext cx="609600" cy="609600"/>
          </a:xfrm>
          <a:prstGeom prst="rect">
            <a:avLst/>
          </a:prstGeom>
        </p:spPr>
      </p:pic>
      <p:sp>
        <p:nvSpPr>
          <p:cNvPr id="3" name="TextBox 58">
            <a:extLst>
              <a:ext uri="{FF2B5EF4-FFF2-40B4-BE49-F238E27FC236}">
                <a16:creationId xmlns:a16="http://schemas.microsoft.com/office/drawing/2014/main" id="{820BB897-EE38-4ED9-A05E-743503B7B48C}"/>
              </a:ext>
            </a:extLst>
          </p:cNvPr>
          <p:cNvSpPr txBox="1"/>
          <p:nvPr/>
        </p:nvSpPr>
        <p:spPr>
          <a:xfrm>
            <a:off x="2062418" y="4980951"/>
            <a:ext cx="8558855" cy="584775"/>
          </a:xfrm>
          <a:prstGeom prst="rect">
            <a:avLst/>
          </a:prstGeom>
          <a:noFill/>
        </p:spPr>
        <p:txBody>
          <a:bodyPr wrap="square" rtlCol="0">
            <a:spAutoFit/>
          </a:bodyPr>
          <a:lstStyle/>
          <a:p>
            <a:pPr algn="ctr"/>
            <a:r>
              <a:rPr lang="zh-CN" altLang="en-US" sz="3200" b="1" dirty="0">
                <a:solidFill>
                  <a:srgbClr val="1F497D"/>
                </a:solidFill>
                <a:latin typeface="印品黑体" panose="00000500000000000000" pitchFamily="2" charset="-122"/>
                <a:ea typeface="印品黑体" panose="00000500000000000000" pitchFamily="2" charset="-122"/>
              </a:rPr>
              <a:t>电力信息原理及工程</a:t>
            </a:r>
          </a:p>
        </p:txBody>
      </p:sp>
      <p:sp>
        <p:nvSpPr>
          <p:cNvPr id="4" name="TextBox 58">
            <a:extLst>
              <a:ext uri="{FF2B5EF4-FFF2-40B4-BE49-F238E27FC236}">
                <a16:creationId xmlns:a16="http://schemas.microsoft.com/office/drawing/2014/main" id="{3A26B581-1DD9-49F9-9922-F0D4962A5A38}"/>
              </a:ext>
            </a:extLst>
          </p:cNvPr>
          <p:cNvSpPr txBox="1"/>
          <p:nvPr/>
        </p:nvSpPr>
        <p:spPr>
          <a:xfrm>
            <a:off x="2029333" y="5674168"/>
            <a:ext cx="8558855" cy="584775"/>
          </a:xfrm>
          <a:prstGeom prst="rect">
            <a:avLst/>
          </a:prstGeom>
          <a:noFill/>
        </p:spPr>
        <p:txBody>
          <a:bodyPr wrap="square" rtlCol="0">
            <a:spAutoFit/>
          </a:bodyPr>
          <a:lstStyle/>
          <a:p>
            <a:pPr algn="ctr"/>
            <a:r>
              <a:rPr lang="zh-CN" altLang="en-US" sz="3200" dirty="0">
                <a:solidFill>
                  <a:srgbClr val="1F497D"/>
                </a:solidFill>
                <a:latin typeface="印品黑体" panose="00000500000000000000" pitchFamily="2" charset="-122"/>
                <a:ea typeface="印品黑体" panose="00000500000000000000" pitchFamily="2" charset="-122"/>
              </a:rPr>
              <a:t>组员：吴善姝 井子琪 刘天畅 唐溥宏 </a:t>
            </a:r>
          </a:p>
        </p:txBody>
      </p:sp>
    </p:spTree>
    <p:extLst>
      <p:ext uri="{BB962C8B-B14F-4D97-AF65-F5344CB8AC3E}">
        <p14:creationId xmlns:p14="http://schemas.microsoft.com/office/powerpoint/2010/main" val="1576580449"/>
      </p:ext>
    </p:extLst>
  </p:cSld>
  <p:clrMapOvr>
    <a:masterClrMapping/>
  </p:clrMapOvr>
  <mc:AlternateContent xmlns:mc="http://schemas.openxmlformats.org/markup-compatibility/2006" xmlns:p14="http://schemas.microsoft.com/office/powerpoint/2010/main">
    <mc:Choice Requires="p14">
      <p:transition p14:dur="10" advTm="6171"/>
    </mc:Choice>
    <mc:Fallback xmlns="">
      <p:transition advTm="6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audio isNarration="1">
              <p:cMediaNode vol="80000" showWhenStopped="0">
                <p:cTn id="8"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8679F7-8A2B-45C3-8557-BF4F49044C3C}"/>
              </a:ext>
            </a:extLst>
          </p:cNvPr>
          <p:cNvSpPr txBox="1"/>
          <p:nvPr/>
        </p:nvSpPr>
        <p:spPr>
          <a:xfrm>
            <a:off x="552392" y="1075967"/>
            <a:ext cx="5164576" cy="1384995"/>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图像特征提取：</a:t>
            </a:r>
            <a:endParaRPr lang="en-US" altLang="zh-CN" sz="2800" b="1" dirty="0">
              <a:solidFill>
                <a:srgbClr val="1C4670"/>
              </a:solidFill>
              <a:ea typeface="印品黑体" panose="00000500000000000000" pitchFamily="2" charset="-122"/>
            </a:endParaRPr>
          </a:p>
          <a:p>
            <a:r>
              <a:rPr lang="zh-CN" altLang="en-US" sz="2800" b="1" dirty="0">
                <a:solidFill>
                  <a:srgbClr val="1C4670"/>
                </a:solidFill>
                <a:ea typeface="印品黑体" panose="00000500000000000000" pitchFamily="2" charset="-122"/>
              </a:rPr>
              <a:t>方向梯度直方图</a:t>
            </a:r>
            <a:r>
              <a:rPr lang="en-US" altLang="zh-CN" sz="2800" b="1" dirty="0">
                <a:solidFill>
                  <a:srgbClr val="1C4670"/>
                </a:solidFill>
                <a:ea typeface="印品黑体" panose="00000500000000000000" pitchFamily="2" charset="-122"/>
              </a:rPr>
              <a:t>HOG</a:t>
            </a:r>
          </a:p>
          <a:p>
            <a:r>
              <a:rPr lang="en-US" altLang="zh-CN" sz="2800" b="1" dirty="0">
                <a:solidFill>
                  <a:srgbClr val="1C4670"/>
                </a:solidFill>
                <a:ea typeface="印品黑体" panose="00000500000000000000" pitchFamily="2" charset="-122"/>
              </a:rPr>
              <a:t>(Histogram of Oriented Gradient)</a:t>
            </a:r>
          </a:p>
        </p:txBody>
      </p:sp>
      <p:pic>
        <p:nvPicPr>
          <p:cNvPr id="4" name="图片 3">
            <a:extLst>
              <a:ext uri="{FF2B5EF4-FFF2-40B4-BE49-F238E27FC236}">
                <a16:creationId xmlns:a16="http://schemas.microsoft.com/office/drawing/2014/main" id="{6575EA6B-808E-4895-8191-9143EE44AAD5}"/>
              </a:ext>
            </a:extLst>
          </p:cNvPr>
          <p:cNvPicPr>
            <a:picLocks noChangeAspect="1"/>
          </p:cNvPicPr>
          <p:nvPr/>
        </p:nvPicPr>
        <p:blipFill rotWithShape="1">
          <a:blip r:embed="rId4">
            <a:extLst>
              <a:ext uri="{28A0092B-C50C-407E-A947-70E740481C1C}">
                <a14:useLocalDpi xmlns:a14="http://schemas.microsoft.com/office/drawing/2010/main" val="0"/>
              </a:ext>
            </a:extLst>
          </a:blip>
          <a:srcRect l="4885" t="20576" r="6864" b="16955"/>
          <a:stretch/>
        </p:blipFill>
        <p:spPr>
          <a:xfrm>
            <a:off x="420975" y="2925964"/>
            <a:ext cx="5164576" cy="2850380"/>
          </a:xfrm>
          <a:prstGeom prst="rect">
            <a:avLst/>
          </a:prstGeom>
        </p:spPr>
      </p:pic>
      <p:sp>
        <p:nvSpPr>
          <p:cNvPr id="27" name="文本框 26">
            <a:extLst>
              <a:ext uri="{FF2B5EF4-FFF2-40B4-BE49-F238E27FC236}">
                <a16:creationId xmlns:a16="http://schemas.microsoft.com/office/drawing/2014/main" id="{37DD702A-2CBA-47B3-90F5-CD0A45A495E8}"/>
              </a:ext>
            </a:extLst>
          </p:cNvPr>
          <p:cNvSpPr txBox="1"/>
          <p:nvPr/>
        </p:nvSpPr>
        <p:spPr>
          <a:xfrm>
            <a:off x="452711" y="2568589"/>
            <a:ext cx="6437084" cy="369332"/>
          </a:xfrm>
          <a:prstGeom prst="rect">
            <a:avLst/>
          </a:prstGeom>
          <a:noFill/>
        </p:spPr>
        <p:txBody>
          <a:bodyPr wrap="square">
            <a:spAutoFit/>
          </a:bodyPr>
          <a:lstStyle/>
          <a:p>
            <a:pPr algn="l"/>
            <a:r>
              <a:rPr lang="en-US" altLang="zh-CN" b="1" i="0" dirty="0">
                <a:solidFill>
                  <a:srgbClr val="333333"/>
                </a:solidFill>
                <a:effectLst/>
                <a:latin typeface="PingFang SC"/>
              </a:rPr>
              <a:t>6</a:t>
            </a:r>
            <a:r>
              <a:rPr lang="zh-CN" altLang="en-US" b="1" i="0" dirty="0">
                <a:solidFill>
                  <a:srgbClr val="333333"/>
                </a:solidFill>
                <a:effectLst/>
                <a:latin typeface="PingFang SC"/>
              </a:rPr>
              <a:t>、样本</a:t>
            </a:r>
            <a:r>
              <a:rPr lang="en-US" altLang="zh-CN" b="1" i="0" dirty="0">
                <a:solidFill>
                  <a:srgbClr val="333333"/>
                </a:solidFill>
                <a:effectLst/>
                <a:latin typeface="PingFang SC"/>
              </a:rPr>
              <a:t>HOG</a:t>
            </a:r>
            <a:r>
              <a:rPr lang="zh-CN" altLang="en-US" b="1" i="0" dirty="0">
                <a:solidFill>
                  <a:srgbClr val="333333"/>
                </a:solidFill>
                <a:effectLst/>
                <a:latin typeface="PingFang SC"/>
              </a:rPr>
              <a:t>特征提取</a:t>
            </a:r>
          </a:p>
        </p:txBody>
      </p:sp>
      <p:sp>
        <p:nvSpPr>
          <p:cNvPr id="30" name="文本框 29">
            <a:extLst>
              <a:ext uri="{FF2B5EF4-FFF2-40B4-BE49-F238E27FC236}">
                <a16:creationId xmlns:a16="http://schemas.microsoft.com/office/drawing/2014/main" id="{B5655FBE-7191-47E8-AB0D-2B1A34976921}"/>
              </a:ext>
            </a:extLst>
          </p:cNvPr>
          <p:cNvSpPr txBox="1"/>
          <p:nvPr/>
        </p:nvSpPr>
        <p:spPr>
          <a:xfrm>
            <a:off x="6000691" y="2568589"/>
            <a:ext cx="6437084" cy="923330"/>
          </a:xfrm>
          <a:prstGeom prst="rect">
            <a:avLst/>
          </a:prstGeom>
          <a:noFill/>
        </p:spPr>
        <p:txBody>
          <a:bodyPr wrap="square">
            <a:spAutoFit/>
          </a:bodyPr>
          <a:lstStyle/>
          <a:p>
            <a:pPr algn="l" latinLnBrk="1">
              <a:buFont typeface="Arial" panose="020B0604020202020204" pitchFamily="34" charset="0"/>
              <a:buChar char="•"/>
            </a:pPr>
            <a:r>
              <a:rPr lang="zh-CN" altLang="en-US" dirty="0">
                <a:solidFill>
                  <a:srgbClr val="4D4D4D"/>
                </a:solidFill>
                <a:latin typeface="-apple-system"/>
              </a:rPr>
              <a:t>首先把样本图片分割为若干个像素的单元，然后把梯度方向划分为</a:t>
            </a:r>
            <a:r>
              <a:rPr lang="en-US" altLang="zh-CN" dirty="0">
                <a:solidFill>
                  <a:srgbClr val="4D4D4D"/>
                </a:solidFill>
                <a:latin typeface="-apple-system"/>
              </a:rPr>
              <a:t>9</a:t>
            </a:r>
            <a:r>
              <a:rPr lang="zh-CN" altLang="en-US" dirty="0">
                <a:solidFill>
                  <a:srgbClr val="4D4D4D"/>
                </a:solidFill>
                <a:latin typeface="-apple-system"/>
              </a:rPr>
              <a:t>个区间，在每个单元里面对</a:t>
            </a:r>
            <a:r>
              <a:rPr lang="zh-CN" altLang="en-US" b="1" dirty="0">
                <a:solidFill>
                  <a:srgbClr val="4D4D4D"/>
                </a:solidFill>
                <a:latin typeface="-apple-system"/>
              </a:rPr>
              <a:t>所有像素</a:t>
            </a:r>
            <a:r>
              <a:rPr lang="zh-CN" altLang="en-US" dirty="0">
                <a:solidFill>
                  <a:srgbClr val="4D4D4D"/>
                </a:solidFill>
                <a:latin typeface="-apple-system"/>
              </a:rPr>
              <a:t>的梯度方向在各个方向区间进行直方图统计，得到一个</a:t>
            </a:r>
            <a:r>
              <a:rPr lang="en-US" altLang="zh-CN" b="1" dirty="0">
                <a:solidFill>
                  <a:srgbClr val="4D4D4D"/>
                </a:solidFill>
                <a:latin typeface="-apple-system"/>
              </a:rPr>
              <a:t>9</a:t>
            </a:r>
            <a:r>
              <a:rPr lang="zh-CN" altLang="en-US" b="1" dirty="0">
                <a:solidFill>
                  <a:srgbClr val="4D4D4D"/>
                </a:solidFill>
                <a:latin typeface="-apple-system"/>
              </a:rPr>
              <a:t>维的特征向量</a:t>
            </a:r>
            <a:r>
              <a:rPr lang="zh-CN" altLang="en-US" dirty="0">
                <a:solidFill>
                  <a:srgbClr val="4D4D4D"/>
                </a:solidFill>
                <a:latin typeface="-apple-system"/>
              </a:rPr>
              <a:t>；</a:t>
            </a:r>
          </a:p>
        </p:txBody>
      </p:sp>
      <p:sp>
        <p:nvSpPr>
          <p:cNvPr id="32" name="文本框 31">
            <a:extLst>
              <a:ext uri="{FF2B5EF4-FFF2-40B4-BE49-F238E27FC236}">
                <a16:creationId xmlns:a16="http://schemas.microsoft.com/office/drawing/2014/main" id="{CE9C0AD6-CC0D-43B6-B2C0-3A0917157058}"/>
              </a:ext>
            </a:extLst>
          </p:cNvPr>
          <p:cNvSpPr txBox="1"/>
          <p:nvPr/>
        </p:nvSpPr>
        <p:spPr>
          <a:xfrm>
            <a:off x="6000691" y="3663497"/>
            <a:ext cx="6437084" cy="646331"/>
          </a:xfrm>
          <a:prstGeom prst="rect">
            <a:avLst/>
          </a:prstGeom>
          <a:noFill/>
        </p:spPr>
        <p:txBody>
          <a:bodyPr wrap="square">
            <a:spAutoFit/>
          </a:bodyPr>
          <a:lstStyle/>
          <a:p>
            <a:pPr algn="l" latinLnBrk="1">
              <a:buFont typeface="Arial" panose="020B0604020202020204" pitchFamily="34" charset="0"/>
              <a:buChar char="•"/>
            </a:pPr>
            <a:r>
              <a:rPr lang="zh-CN" altLang="en-US" dirty="0">
                <a:solidFill>
                  <a:srgbClr val="4D4D4D"/>
                </a:solidFill>
                <a:latin typeface="-apple-system"/>
              </a:rPr>
              <a:t>每相邻</a:t>
            </a:r>
            <a:r>
              <a:rPr lang="en-US" altLang="zh-CN" dirty="0">
                <a:solidFill>
                  <a:srgbClr val="4D4D4D"/>
                </a:solidFill>
                <a:latin typeface="-apple-system"/>
              </a:rPr>
              <a:t>4</a:t>
            </a:r>
            <a:r>
              <a:rPr lang="zh-CN" altLang="en-US" dirty="0">
                <a:solidFill>
                  <a:srgbClr val="4D4D4D"/>
                </a:solidFill>
                <a:latin typeface="-apple-system"/>
              </a:rPr>
              <a:t>个单元构成一个块，把一个块内的特征向量串联起来得到一个</a:t>
            </a:r>
            <a:r>
              <a:rPr lang="en-US" altLang="zh-CN" b="1" dirty="0">
                <a:solidFill>
                  <a:srgbClr val="4D4D4D"/>
                </a:solidFill>
                <a:latin typeface="-apple-system"/>
              </a:rPr>
              <a:t>36</a:t>
            </a:r>
            <a:r>
              <a:rPr lang="zh-CN" altLang="en-US" b="1" dirty="0">
                <a:solidFill>
                  <a:srgbClr val="4D4D4D"/>
                </a:solidFill>
                <a:latin typeface="-apple-system"/>
              </a:rPr>
              <a:t>维的特征向量</a:t>
            </a:r>
            <a:r>
              <a:rPr lang="zh-CN" altLang="en-US" dirty="0">
                <a:solidFill>
                  <a:srgbClr val="4D4D4D"/>
                </a:solidFill>
                <a:latin typeface="-apple-system"/>
              </a:rPr>
              <a:t>，进行归一化处理；</a:t>
            </a:r>
          </a:p>
        </p:txBody>
      </p:sp>
      <p:sp>
        <p:nvSpPr>
          <p:cNvPr id="34" name="文本框 33">
            <a:extLst>
              <a:ext uri="{FF2B5EF4-FFF2-40B4-BE49-F238E27FC236}">
                <a16:creationId xmlns:a16="http://schemas.microsoft.com/office/drawing/2014/main" id="{6F4A0762-F66E-4B6A-8DC1-F50C4E1C3E69}"/>
              </a:ext>
            </a:extLst>
          </p:cNvPr>
          <p:cNvSpPr txBox="1"/>
          <p:nvPr/>
        </p:nvSpPr>
        <p:spPr>
          <a:xfrm>
            <a:off x="5968955" y="4398015"/>
            <a:ext cx="6437084" cy="646331"/>
          </a:xfrm>
          <a:prstGeom prst="rect">
            <a:avLst/>
          </a:prstGeom>
          <a:noFill/>
        </p:spPr>
        <p:txBody>
          <a:bodyPr wrap="square">
            <a:spAutoFit/>
          </a:bodyPr>
          <a:lstStyle/>
          <a:p>
            <a:pPr algn="l" latinLnBrk="1">
              <a:buFont typeface="Arial" panose="020B0604020202020204" pitchFamily="34" charset="0"/>
              <a:buChar char="•"/>
            </a:pPr>
            <a:r>
              <a:rPr lang="zh-CN" altLang="en-US" dirty="0">
                <a:solidFill>
                  <a:srgbClr val="4D4D4D"/>
                </a:solidFill>
                <a:latin typeface="-apple-system"/>
              </a:rPr>
              <a:t>用块对样本图像进行扫描，扫描步长为一个单元的大小，最后将所有的块的特征串联起来，就得到一个样本的特征向量；</a:t>
            </a:r>
          </a:p>
        </p:txBody>
      </p:sp>
      <p:sp>
        <p:nvSpPr>
          <p:cNvPr id="37" name="文本框 36">
            <a:extLst>
              <a:ext uri="{FF2B5EF4-FFF2-40B4-BE49-F238E27FC236}">
                <a16:creationId xmlns:a16="http://schemas.microsoft.com/office/drawing/2014/main" id="{32789A2C-1907-4FAD-9A50-BF16DA9F6D84}"/>
              </a:ext>
            </a:extLst>
          </p:cNvPr>
          <p:cNvSpPr txBox="1"/>
          <p:nvPr/>
        </p:nvSpPr>
        <p:spPr>
          <a:xfrm>
            <a:off x="5839943" y="5215924"/>
            <a:ext cx="6437084" cy="1200329"/>
          </a:xfrm>
          <a:prstGeom prst="rect">
            <a:avLst/>
          </a:prstGeom>
          <a:noFill/>
        </p:spPr>
        <p:txBody>
          <a:bodyPr wrap="square">
            <a:spAutoFit/>
          </a:bodyPr>
          <a:lstStyle/>
          <a:p>
            <a:r>
              <a:rPr lang="zh-CN" altLang="en-US" dirty="0">
                <a:solidFill>
                  <a:srgbClr val="4D4D4D"/>
                </a:solidFill>
                <a:latin typeface="-apple-system"/>
              </a:rPr>
              <a:t>对于</a:t>
            </a:r>
            <a:r>
              <a:rPr lang="en-US" altLang="zh-CN" dirty="0">
                <a:solidFill>
                  <a:srgbClr val="4D4D4D"/>
                </a:solidFill>
                <a:latin typeface="-apple-system"/>
              </a:rPr>
              <a:t>512×512</a:t>
            </a:r>
            <a:r>
              <a:rPr lang="zh-CN" altLang="en-US" dirty="0">
                <a:solidFill>
                  <a:srgbClr val="4D4D4D"/>
                </a:solidFill>
                <a:latin typeface="-apple-system"/>
              </a:rPr>
              <a:t>的输入图片，每个块由</a:t>
            </a:r>
            <a:r>
              <a:rPr lang="en-US" altLang="zh-CN" dirty="0">
                <a:solidFill>
                  <a:srgbClr val="4D4D4D"/>
                </a:solidFill>
                <a:latin typeface="-apple-system"/>
              </a:rPr>
              <a:t>2×2</a:t>
            </a:r>
            <a:r>
              <a:rPr lang="zh-CN" altLang="en-US" dirty="0">
                <a:solidFill>
                  <a:srgbClr val="4D4D4D"/>
                </a:solidFill>
                <a:latin typeface="-apple-system"/>
              </a:rPr>
              <a:t>个</a:t>
            </a:r>
            <a:r>
              <a:rPr lang="en-US" altLang="zh-CN" dirty="0">
                <a:solidFill>
                  <a:srgbClr val="4D4D4D"/>
                </a:solidFill>
                <a:latin typeface="-apple-system"/>
              </a:rPr>
              <a:t>cell</a:t>
            </a:r>
            <a:r>
              <a:rPr lang="zh-CN" altLang="en-US" dirty="0">
                <a:solidFill>
                  <a:srgbClr val="4D4D4D"/>
                </a:solidFill>
                <a:latin typeface="-apple-system"/>
              </a:rPr>
              <a:t>组成，每个</a:t>
            </a:r>
            <a:r>
              <a:rPr lang="en-US" altLang="zh-CN" dirty="0">
                <a:solidFill>
                  <a:srgbClr val="4D4D4D"/>
                </a:solidFill>
                <a:latin typeface="-apple-system"/>
              </a:rPr>
              <a:t>cell</a:t>
            </a:r>
            <a:r>
              <a:rPr lang="zh-CN" altLang="en-US" dirty="0">
                <a:solidFill>
                  <a:srgbClr val="4D4D4D"/>
                </a:solidFill>
                <a:latin typeface="-apple-system"/>
              </a:rPr>
              <a:t>由</a:t>
            </a:r>
            <a:r>
              <a:rPr lang="en-US" altLang="zh-CN" dirty="0">
                <a:solidFill>
                  <a:srgbClr val="4D4D4D"/>
                </a:solidFill>
                <a:latin typeface="-apple-system"/>
              </a:rPr>
              <a:t>8×8</a:t>
            </a:r>
            <a:r>
              <a:rPr lang="zh-CN" altLang="en-US" dirty="0">
                <a:solidFill>
                  <a:srgbClr val="4D4D4D"/>
                </a:solidFill>
                <a:latin typeface="-apple-system"/>
              </a:rPr>
              <a:t>个像素点组成，每个</a:t>
            </a:r>
            <a:r>
              <a:rPr lang="en-US" altLang="zh-CN" dirty="0">
                <a:solidFill>
                  <a:srgbClr val="4D4D4D"/>
                </a:solidFill>
                <a:latin typeface="-apple-system"/>
              </a:rPr>
              <a:t>cell</a:t>
            </a:r>
            <a:r>
              <a:rPr lang="zh-CN" altLang="en-US" dirty="0">
                <a:solidFill>
                  <a:srgbClr val="4D4D4D"/>
                </a:solidFill>
                <a:latin typeface="-apple-system"/>
              </a:rPr>
              <a:t>提取</a:t>
            </a:r>
            <a:r>
              <a:rPr lang="en-US" altLang="zh-CN" dirty="0">
                <a:solidFill>
                  <a:srgbClr val="4D4D4D"/>
                </a:solidFill>
                <a:latin typeface="-apple-system"/>
              </a:rPr>
              <a:t>9</a:t>
            </a:r>
            <a:r>
              <a:rPr lang="zh-CN" altLang="en-US" dirty="0">
                <a:solidFill>
                  <a:srgbClr val="4D4D4D"/>
                </a:solidFill>
                <a:latin typeface="-apple-system"/>
              </a:rPr>
              <a:t>个</a:t>
            </a:r>
            <a:r>
              <a:rPr lang="en-US" altLang="zh-CN" dirty="0">
                <a:solidFill>
                  <a:srgbClr val="4D4D4D"/>
                </a:solidFill>
                <a:latin typeface="-apple-system"/>
              </a:rPr>
              <a:t>bin</a:t>
            </a:r>
            <a:r>
              <a:rPr lang="zh-CN" altLang="en-US" dirty="0">
                <a:solidFill>
                  <a:srgbClr val="4D4D4D"/>
                </a:solidFill>
                <a:latin typeface="-apple-system"/>
              </a:rPr>
              <a:t>大小的直方图，以</a:t>
            </a:r>
            <a:r>
              <a:rPr lang="en-US" altLang="zh-CN" dirty="0">
                <a:solidFill>
                  <a:srgbClr val="4D4D4D"/>
                </a:solidFill>
                <a:latin typeface="-apple-system"/>
              </a:rPr>
              <a:t>1</a:t>
            </a:r>
            <a:r>
              <a:rPr lang="zh-CN" altLang="en-US" dirty="0">
                <a:solidFill>
                  <a:srgbClr val="4D4D4D"/>
                </a:solidFill>
                <a:latin typeface="-apple-system"/>
              </a:rPr>
              <a:t>个</a:t>
            </a:r>
            <a:r>
              <a:rPr lang="en-US" altLang="zh-CN" dirty="0">
                <a:solidFill>
                  <a:srgbClr val="4D4D4D"/>
                </a:solidFill>
                <a:latin typeface="-apple-system"/>
              </a:rPr>
              <a:t>cell</a:t>
            </a:r>
            <a:r>
              <a:rPr lang="zh-CN" altLang="en-US" dirty="0">
                <a:solidFill>
                  <a:srgbClr val="4D4D4D"/>
                </a:solidFill>
                <a:latin typeface="-apple-system"/>
              </a:rPr>
              <a:t>大小为步长，那么水平方向有</a:t>
            </a:r>
            <a:r>
              <a:rPr lang="en-US" altLang="zh-CN" dirty="0">
                <a:solidFill>
                  <a:srgbClr val="4D4D4D"/>
                </a:solidFill>
                <a:latin typeface="-apple-system"/>
              </a:rPr>
              <a:t>15</a:t>
            </a:r>
            <a:r>
              <a:rPr lang="zh-CN" altLang="en-US" dirty="0">
                <a:solidFill>
                  <a:srgbClr val="4D4D4D"/>
                </a:solidFill>
                <a:latin typeface="-apple-system"/>
              </a:rPr>
              <a:t>个扫描窗口，垂直方向有</a:t>
            </a:r>
            <a:r>
              <a:rPr lang="en-US" altLang="zh-CN" dirty="0">
                <a:solidFill>
                  <a:srgbClr val="4D4D4D"/>
                </a:solidFill>
                <a:latin typeface="-apple-system"/>
              </a:rPr>
              <a:t>64</a:t>
            </a:r>
            <a:r>
              <a:rPr lang="zh-CN" altLang="en-US" dirty="0">
                <a:solidFill>
                  <a:srgbClr val="4D4D4D"/>
                </a:solidFill>
                <a:latin typeface="-apple-system"/>
              </a:rPr>
              <a:t>个扫描窗口，也就是说共有</a:t>
            </a:r>
            <a:r>
              <a:rPr lang="en-US" altLang="zh-CN" dirty="0">
                <a:solidFill>
                  <a:srgbClr val="4D4D4D"/>
                </a:solidFill>
                <a:latin typeface="-apple-system"/>
              </a:rPr>
              <a:t>64∗64∗2∗2∗9=147456</a:t>
            </a:r>
            <a:r>
              <a:rPr lang="zh-CN" altLang="en-US" dirty="0">
                <a:solidFill>
                  <a:srgbClr val="4D4D4D"/>
                </a:solidFill>
                <a:latin typeface="-apple-system"/>
              </a:rPr>
              <a:t>个特征。</a:t>
            </a:r>
          </a:p>
        </p:txBody>
      </p:sp>
      <p:grpSp>
        <p:nvGrpSpPr>
          <p:cNvPr id="38" name="组合 37">
            <a:extLst>
              <a:ext uri="{FF2B5EF4-FFF2-40B4-BE49-F238E27FC236}">
                <a16:creationId xmlns:a16="http://schemas.microsoft.com/office/drawing/2014/main" id="{B76CF52C-60D3-4713-BC83-CC45A2657869}"/>
              </a:ext>
            </a:extLst>
          </p:cNvPr>
          <p:cNvGrpSpPr/>
          <p:nvPr/>
        </p:nvGrpSpPr>
        <p:grpSpPr>
          <a:xfrm>
            <a:off x="-12427" y="-171122"/>
            <a:ext cx="12858750" cy="1210398"/>
            <a:chOff x="-12427" y="-171122"/>
            <a:chExt cx="12858750" cy="1210398"/>
          </a:xfrm>
        </p:grpSpPr>
        <p:grpSp>
          <p:nvGrpSpPr>
            <p:cNvPr id="39" name="组合 38">
              <a:extLst>
                <a:ext uri="{FF2B5EF4-FFF2-40B4-BE49-F238E27FC236}">
                  <a16:creationId xmlns:a16="http://schemas.microsoft.com/office/drawing/2014/main" id="{C3D62746-D036-4CED-B1C2-43ADBE5B45AA}"/>
                </a:ext>
              </a:extLst>
            </p:cNvPr>
            <p:cNvGrpSpPr/>
            <p:nvPr/>
          </p:nvGrpSpPr>
          <p:grpSpPr>
            <a:xfrm>
              <a:off x="-12427" y="-171122"/>
              <a:ext cx="12858750" cy="1210398"/>
              <a:chOff x="-12427" y="-171122"/>
              <a:chExt cx="12858750" cy="1210398"/>
            </a:xfrm>
          </p:grpSpPr>
          <p:sp>
            <p:nvSpPr>
              <p:cNvPr id="41" name="矩形 40">
                <a:extLst>
                  <a:ext uri="{FF2B5EF4-FFF2-40B4-BE49-F238E27FC236}">
                    <a16:creationId xmlns:a16="http://schemas.microsoft.com/office/drawing/2014/main" id="{93840E92-DE95-4BAD-AF26-800996DC238C}"/>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8CFF70AE-C317-4139-9172-CE46EC85EEC0}"/>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43" name="文本框 42">
                <a:extLst>
                  <a:ext uri="{FF2B5EF4-FFF2-40B4-BE49-F238E27FC236}">
                    <a16:creationId xmlns:a16="http://schemas.microsoft.com/office/drawing/2014/main" id="{7ACFC9A1-60CD-49E4-B130-10F3E4A5128D}"/>
                  </a:ext>
                </a:extLst>
              </p:cNvPr>
              <p:cNvSpPr txBox="1"/>
              <p:nvPr/>
            </p:nvSpPr>
            <p:spPr>
              <a:xfrm>
                <a:off x="5716968"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a:extLst>
                  <a:ext uri="{FF2B5EF4-FFF2-40B4-BE49-F238E27FC236}">
                    <a16:creationId xmlns:a16="http://schemas.microsoft.com/office/drawing/2014/main" id="{BFE00500-5C5F-4F56-BB36-3EE04F7809B9}"/>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45" name="图片 44">
                <a:extLst>
                  <a:ext uri="{FF2B5EF4-FFF2-40B4-BE49-F238E27FC236}">
                    <a16:creationId xmlns:a16="http://schemas.microsoft.com/office/drawing/2014/main" id="{2F857CC3-2917-45CF-B8F6-A25EB96CBC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40" name="文本框 39">
              <a:extLst>
                <a:ext uri="{FF2B5EF4-FFF2-40B4-BE49-F238E27FC236}">
                  <a16:creationId xmlns:a16="http://schemas.microsoft.com/office/drawing/2014/main" id="{D85F4340-DD2D-4285-94FC-293F4BD90C07}"/>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spTree>
    <p:custDataLst>
      <p:tags r:id="rId1"/>
    </p:custDataLst>
    <p:extLst>
      <p:ext uri="{BB962C8B-B14F-4D97-AF65-F5344CB8AC3E}">
        <p14:creationId xmlns:p14="http://schemas.microsoft.com/office/powerpoint/2010/main" val="2844796348"/>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8679F7-8A2B-45C3-8557-BF4F49044C3C}"/>
              </a:ext>
            </a:extLst>
          </p:cNvPr>
          <p:cNvSpPr txBox="1"/>
          <p:nvPr/>
        </p:nvSpPr>
        <p:spPr>
          <a:xfrm>
            <a:off x="552392" y="1075967"/>
            <a:ext cx="3860759" cy="3231654"/>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智能分类方法：</a:t>
            </a:r>
            <a:endParaRPr lang="en-US" altLang="zh-CN" sz="2800" b="1" dirty="0">
              <a:solidFill>
                <a:srgbClr val="1C4670"/>
              </a:solidFill>
              <a:ea typeface="印品黑体" panose="00000500000000000000" pitchFamily="2" charset="-122"/>
            </a:endParaRPr>
          </a:p>
          <a:p>
            <a:r>
              <a:rPr lang="zh-CN" altLang="en-US" sz="2800" b="1" dirty="0">
                <a:solidFill>
                  <a:srgbClr val="1C4670"/>
                </a:solidFill>
                <a:ea typeface="印品黑体" panose="00000500000000000000" pitchFamily="2" charset="-122"/>
              </a:rPr>
              <a:t>支持向量机（</a:t>
            </a:r>
            <a:r>
              <a:rPr lang="en-US" altLang="zh-CN" sz="2800" b="1" dirty="0">
                <a:solidFill>
                  <a:srgbClr val="1C4670"/>
                </a:solidFill>
                <a:ea typeface="印品黑体" panose="00000500000000000000" pitchFamily="2" charset="-122"/>
              </a:rPr>
              <a:t>support vector machines, SVM</a:t>
            </a:r>
            <a:r>
              <a:rPr lang="zh-CN" altLang="en-US" sz="2800" b="1" dirty="0">
                <a:solidFill>
                  <a:srgbClr val="1C4670"/>
                </a:solidFill>
                <a:ea typeface="印品黑体" panose="00000500000000000000" pitchFamily="2" charset="-122"/>
              </a:rPr>
              <a:t>）</a:t>
            </a:r>
            <a:endParaRPr lang="en-US" altLang="zh-CN" sz="2800" b="1" dirty="0">
              <a:solidFill>
                <a:srgbClr val="1C4670"/>
              </a:solidFill>
              <a:ea typeface="印品黑体" panose="00000500000000000000" pitchFamily="2" charset="-122"/>
            </a:endParaRPr>
          </a:p>
          <a:p>
            <a:r>
              <a:rPr lang="zh-CN" altLang="en-US" sz="2400" b="0" i="0" dirty="0">
                <a:solidFill>
                  <a:srgbClr val="121212"/>
                </a:solidFill>
                <a:effectLst/>
                <a:latin typeface="-apple-system"/>
              </a:rPr>
              <a:t>二分类模型</a:t>
            </a:r>
            <a:endParaRPr lang="en-US" altLang="zh-CN" sz="2400" b="0" i="0" dirty="0">
              <a:solidFill>
                <a:srgbClr val="121212"/>
              </a:solidFill>
              <a:effectLst/>
              <a:latin typeface="-apple-system"/>
            </a:endParaRPr>
          </a:p>
          <a:p>
            <a:r>
              <a:rPr lang="zh-CN" altLang="en-US" sz="2400" b="0" i="0" dirty="0">
                <a:solidFill>
                  <a:srgbClr val="121212"/>
                </a:solidFill>
                <a:effectLst/>
                <a:latin typeface="-apple-system"/>
              </a:rPr>
              <a:t>定义在特征空间上的</a:t>
            </a:r>
            <a:r>
              <a:rPr lang="zh-CN" altLang="en-US" sz="2400" b="1" i="0" dirty="0">
                <a:solidFill>
                  <a:srgbClr val="121212"/>
                </a:solidFill>
                <a:effectLst/>
                <a:latin typeface="-apple-system"/>
              </a:rPr>
              <a:t>间隔最大的线性分类器。</a:t>
            </a:r>
            <a:endParaRPr lang="en-US" altLang="zh-CN" sz="2400" b="1" i="0" dirty="0">
              <a:solidFill>
                <a:srgbClr val="121212"/>
              </a:solidFill>
              <a:effectLst/>
              <a:latin typeface="-apple-system"/>
            </a:endParaRPr>
          </a:p>
          <a:p>
            <a:r>
              <a:rPr lang="en-US" altLang="zh-CN" sz="2400" b="0" i="0" dirty="0">
                <a:solidFill>
                  <a:srgbClr val="121212"/>
                </a:solidFill>
                <a:effectLst/>
                <a:latin typeface="-apple-system"/>
              </a:rPr>
              <a:t>SVM</a:t>
            </a:r>
            <a:r>
              <a:rPr lang="zh-CN" altLang="en-US" sz="2400" b="0" i="0" dirty="0">
                <a:solidFill>
                  <a:srgbClr val="121212"/>
                </a:solidFill>
                <a:effectLst/>
                <a:latin typeface="-apple-system"/>
              </a:rPr>
              <a:t>的的学习算法就是求解凸二次规划的最优化算法。</a:t>
            </a:r>
            <a:endParaRPr lang="zh-CN" altLang="en-US" sz="2400" dirty="0">
              <a:solidFill>
                <a:schemeClr val="bg1">
                  <a:lumMod val="50000"/>
                </a:schemeClr>
              </a:solidFill>
              <a:ea typeface="印品黑体" panose="00000500000000000000" pitchFamily="2" charset="-122"/>
            </a:endParaRPr>
          </a:p>
        </p:txBody>
      </p:sp>
      <p:sp>
        <p:nvSpPr>
          <p:cNvPr id="27" name="文本框 26">
            <a:extLst>
              <a:ext uri="{FF2B5EF4-FFF2-40B4-BE49-F238E27FC236}">
                <a16:creationId xmlns:a16="http://schemas.microsoft.com/office/drawing/2014/main" id="{C3A4A64E-D03D-4B42-B2F8-8528D5F8DD2C}"/>
              </a:ext>
            </a:extLst>
          </p:cNvPr>
          <p:cNvSpPr txBox="1"/>
          <p:nvPr/>
        </p:nvSpPr>
        <p:spPr>
          <a:xfrm>
            <a:off x="5493271" y="1015636"/>
            <a:ext cx="6437084" cy="461665"/>
          </a:xfrm>
          <a:prstGeom prst="rect">
            <a:avLst/>
          </a:prstGeom>
          <a:noFill/>
        </p:spPr>
        <p:txBody>
          <a:bodyPr wrap="square">
            <a:spAutoFit/>
          </a:bodyPr>
          <a:lstStyle/>
          <a:p>
            <a:r>
              <a:rPr lang="zh-CN" altLang="en-US" sz="2400" dirty="0">
                <a:solidFill>
                  <a:srgbClr val="121212"/>
                </a:solidFill>
                <a:latin typeface="-apple-system"/>
              </a:rPr>
              <a:t>核函数</a:t>
            </a:r>
            <a:r>
              <a:rPr lang="en-US" altLang="zh-CN" sz="2400" dirty="0">
                <a:solidFill>
                  <a:srgbClr val="121212"/>
                </a:solidFill>
                <a:latin typeface="-apple-system"/>
              </a:rPr>
              <a:t>:</a:t>
            </a:r>
            <a:r>
              <a:rPr lang="zh-CN" altLang="en-US" b="0" i="0" dirty="0">
                <a:solidFill>
                  <a:srgbClr val="4D4D4D"/>
                </a:solidFill>
                <a:effectLst/>
                <a:latin typeface="Microsoft YaHei" panose="020B0503020204020204" pitchFamily="34" charset="-122"/>
                <a:ea typeface="Microsoft YaHei" panose="020B0503020204020204" pitchFamily="34" charset="-122"/>
              </a:rPr>
              <a:t>把低维映射到高维中，便于分类。</a:t>
            </a:r>
            <a:endParaRPr lang="zh-CN" altLang="en-US" dirty="0"/>
          </a:p>
        </p:txBody>
      </p:sp>
      <p:pic>
        <p:nvPicPr>
          <p:cNvPr id="11" name="图片 10">
            <a:extLst>
              <a:ext uri="{FF2B5EF4-FFF2-40B4-BE49-F238E27FC236}">
                <a16:creationId xmlns:a16="http://schemas.microsoft.com/office/drawing/2014/main" id="{26356394-75B9-4242-8F78-F9720EDA4275}"/>
              </a:ext>
            </a:extLst>
          </p:cNvPr>
          <p:cNvPicPr>
            <a:picLocks noChangeAspect="1"/>
          </p:cNvPicPr>
          <p:nvPr/>
        </p:nvPicPr>
        <p:blipFill>
          <a:blip r:embed="rId4"/>
          <a:stretch>
            <a:fillRect/>
          </a:stretch>
        </p:blipFill>
        <p:spPr>
          <a:xfrm>
            <a:off x="1228861" y="4515434"/>
            <a:ext cx="2002490" cy="1736030"/>
          </a:xfrm>
          <a:prstGeom prst="rect">
            <a:avLst/>
          </a:prstGeom>
        </p:spPr>
      </p:pic>
      <p:sp>
        <p:nvSpPr>
          <p:cNvPr id="29" name="文本框 28">
            <a:extLst>
              <a:ext uri="{FF2B5EF4-FFF2-40B4-BE49-F238E27FC236}">
                <a16:creationId xmlns:a16="http://schemas.microsoft.com/office/drawing/2014/main" id="{A79A64AD-B88C-4193-ADAD-6F3BD70423A3}"/>
              </a:ext>
            </a:extLst>
          </p:cNvPr>
          <p:cNvSpPr txBox="1"/>
          <p:nvPr/>
        </p:nvSpPr>
        <p:spPr>
          <a:xfrm>
            <a:off x="156450" y="6069957"/>
            <a:ext cx="4887007" cy="923330"/>
          </a:xfrm>
          <a:prstGeom prst="rect">
            <a:avLst/>
          </a:prstGeom>
          <a:noFill/>
        </p:spPr>
        <p:txBody>
          <a:bodyPr wrap="square">
            <a:spAutoFit/>
          </a:bodyPr>
          <a:lstStyle/>
          <a:p>
            <a:r>
              <a:rPr lang="zh-CN" altLang="en-US" b="0" i="0" dirty="0">
                <a:solidFill>
                  <a:srgbClr val="4D4D4D"/>
                </a:solidFill>
                <a:effectLst/>
                <a:latin typeface="-apple-system"/>
              </a:rPr>
              <a:t>对一个数据点进行分类，当超平面离数据点的“间隔”越大，分类的确信度（</a:t>
            </a:r>
            <a:r>
              <a:rPr lang="en-US" altLang="zh-CN" b="0" i="0" dirty="0">
                <a:solidFill>
                  <a:srgbClr val="4D4D4D"/>
                </a:solidFill>
                <a:effectLst/>
                <a:latin typeface="-apple-system"/>
              </a:rPr>
              <a:t>confidence</a:t>
            </a:r>
            <a:r>
              <a:rPr lang="zh-CN" altLang="en-US" b="0" i="0" dirty="0">
                <a:solidFill>
                  <a:srgbClr val="4D4D4D"/>
                </a:solidFill>
                <a:effectLst/>
                <a:latin typeface="-apple-system"/>
              </a:rPr>
              <a:t>）也越大。</a:t>
            </a:r>
            <a:endParaRPr lang="zh-CN" altLang="en-US" dirty="0"/>
          </a:p>
        </p:txBody>
      </p:sp>
      <p:pic>
        <p:nvPicPr>
          <p:cNvPr id="30" name="图片 29">
            <a:extLst>
              <a:ext uri="{FF2B5EF4-FFF2-40B4-BE49-F238E27FC236}">
                <a16:creationId xmlns:a16="http://schemas.microsoft.com/office/drawing/2014/main" id="{19F64EAC-2178-48E1-B4DD-D282662D97C1}"/>
              </a:ext>
            </a:extLst>
          </p:cNvPr>
          <p:cNvPicPr>
            <a:picLocks noChangeAspect="1"/>
          </p:cNvPicPr>
          <p:nvPr/>
        </p:nvPicPr>
        <p:blipFill>
          <a:blip r:embed="rId5"/>
          <a:stretch>
            <a:fillRect/>
          </a:stretch>
        </p:blipFill>
        <p:spPr>
          <a:xfrm>
            <a:off x="5360355" y="1502535"/>
            <a:ext cx="5766275" cy="2895728"/>
          </a:xfrm>
          <a:prstGeom prst="rect">
            <a:avLst/>
          </a:prstGeom>
        </p:spPr>
      </p:pic>
      <p:sp>
        <p:nvSpPr>
          <p:cNvPr id="33" name="文本框 32">
            <a:extLst>
              <a:ext uri="{FF2B5EF4-FFF2-40B4-BE49-F238E27FC236}">
                <a16:creationId xmlns:a16="http://schemas.microsoft.com/office/drawing/2014/main" id="{0A0480D5-2844-42BD-8429-53072F0FB021}"/>
              </a:ext>
            </a:extLst>
          </p:cNvPr>
          <p:cNvSpPr txBox="1"/>
          <p:nvPr/>
        </p:nvSpPr>
        <p:spPr>
          <a:xfrm>
            <a:off x="5355394" y="4141250"/>
            <a:ext cx="6437084" cy="646331"/>
          </a:xfrm>
          <a:prstGeom prst="rect">
            <a:avLst/>
          </a:prstGeom>
          <a:noFill/>
        </p:spPr>
        <p:txBody>
          <a:bodyPr wrap="square">
            <a:spAutoFit/>
          </a:bodyPr>
          <a:lstStyle/>
          <a:p>
            <a:r>
              <a:rPr lang="zh-CN" altLang="en-US" b="0" i="0" dirty="0">
                <a:solidFill>
                  <a:srgbClr val="4D4D4D"/>
                </a:solidFill>
                <a:effectLst/>
                <a:latin typeface="-apple-system"/>
              </a:rPr>
              <a:t>二维空间无法划分，从而映射到三维空间里划分，不同内核以及参数拟合效果也不同</a:t>
            </a:r>
            <a:endParaRPr lang="zh-CN" altLang="en-US" dirty="0"/>
          </a:p>
        </p:txBody>
      </p:sp>
      <p:pic>
        <p:nvPicPr>
          <p:cNvPr id="34" name="图片 33">
            <a:extLst>
              <a:ext uri="{FF2B5EF4-FFF2-40B4-BE49-F238E27FC236}">
                <a16:creationId xmlns:a16="http://schemas.microsoft.com/office/drawing/2014/main" id="{0C04B416-174C-4517-8A15-62170E9D3178}"/>
              </a:ext>
            </a:extLst>
          </p:cNvPr>
          <p:cNvPicPr>
            <a:picLocks noChangeAspect="1"/>
          </p:cNvPicPr>
          <p:nvPr/>
        </p:nvPicPr>
        <p:blipFill>
          <a:blip r:embed="rId6"/>
          <a:stretch>
            <a:fillRect/>
          </a:stretch>
        </p:blipFill>
        <p:spPr>
          <a:xfrm>
            <a:off x="5716968" y="4775511"/>
            <a:ext cx="4887007" cy="2324424"/>
          </a:xfrm>
          <a:prstGeom prst="rect">
            <a:avLst/>
          </a:prstGeom>
        </p:spPr>
      </p:pic>
      <p:grpSp>
        <p:nvGrpSpPr>
          <p:cNvPr id="36" name="组合 35">
            <a:extLst>
              <a:ext uri="{FF2B5EF4-FFF2-40B4-BE49-F238E27FC236}">
                <a16:creationId xmlns:a16="http://schemas.microsoft.com/office/drawing/2014/main" id="{C398433A-2092-4359-A92E-3E6E95294CE0}"/>
              </a:ext>
            </a:extLst>
          </p:cNvPr>
          <p:cNvGrpSpPr/>
          <p:nvPr/>
        </p:nvGrpSpPr>
        <p:grpSpPr>
          <a:xfrm>
            <a:off x="-12427" y="-171122"/>
            <a:ext cx="12858750" cy="1210398"/>
            <a:chOff x="-12427" y="-171122"/>
            <a:chExt cx="12858750" cy="1210398"/>
          </a:xfrm>
        </p:grpSpPr>
        <p:grpSp>
          <p:nvGrpSpPr>
            <p:cNvPr id="37" name="组合 36">
              <a:extLst>
                <a:ext uri="{FF2B5EF4-FFF2-40B4-BE49-F238E27FC236}">
                  <a16:creationId xmlns:a16="http://schemas.microsoft.com/office/drawing/2014/main" id="{2145B9AC-2D28-4D87-A1BC-1375073BE51B}"/>
                </a:ext>
              </a:extLst>
            </p:cNvPr>
            <p:cNvGrpSpPr/>
            <p:nvPr/>
          </p:nvGrpSpPr>
          <p:grpSpPr>
            <a:xfrm>
              <a:off x="-12427" y="-171122"/>
              <a:ext cx="12858750" cy="1210398"/>
              <a:chOff x="-12427" y="-171122"/>
              <a:chExt cx="12858750" cy="1210398"/>
            </a:xfrm>
          </p:grpSpPr>
          <p:sp>
            <p:nvSpPr>
              <p:cNvPr id="39" name="矩形 38">
                <a:extLst>
                  <a:ext uri="{FF2B5EF4-FFF2-40B4-BE49-F238E27FC236}">
                    <a16:creationId xmlns:a16="http://schemas.microsoft.com/office/drawing/2014/main" id="{7F79E804-3631-4C0E-8782-5C3E995569DE}"/>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AB7C8CCD-7225-4326-8612-333263BEFB07}"/>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41" name="文本框 40">
                <a:extLst>
                  <a:ext uri="{FF2B5EF4-FFF2-40B4-BE49-F238E27FC236}">
                    <a16:creationId xmlns:a16="http://schemas.microsoft.com/office/drawing/2014/main" id="{04B254DC-A0C8-4F7A-9DD3-D1B6E8B512F6}"/>
                  </a:ext>
                </a:extLst>
              </p:cNvPr>
              <p:cNvSpPr txBox="1"/>
              <p:nvPr/>
            </p:nvSpPr>
            <p:spPr>
              <a:xfrm>
                <a:off x="5716968"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设计原理</a:t>
                </a:r>
              </a:p>
            </p:txBody>
          </p:sp>
          <p:sp>
            <p:nvSpPr>
              <p:cNvPr id="42" name="文本框 41">
                <a:extLst>
                  <a:ext uri="{FF2B5EF4-FFF2-40B4-BE49-F238E27FC236}">
                    <a16:creationId xmlns:a16="http://schemas.microsoft.com/office/drawing/2014/main" id="{38C6CB48-AF35-48C8-B1C5-1EB0BCA54080}"/>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43" name="图片 42">
                <a:extLst>
                  <a:ext uri="{FF2B5EF4-FFF2-40B4-BE49-F238E27FC236}">
                    <a16:creationId xmlns:a16="http://schemas.microsoft.com/office/drawing/2014/main" id="{8BE74B26-013B-45A8-BD1E-DA1EAAEBFB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38" name="文本框 37">
              <a:extLst>
                <a:ext uri="{FF2B5EF4-FFF2-40B4-BE49-F238E27FC236}">
                  <a16:creationId xmlns:a16="http://schemas.microsoft.com/office/drawing/2014/main" id="{1B302896-BD4D-4595-A2B8-697A916F796B}"/>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spTree>
    <p:custDataLst>
      <p:tags r:id="rId1"/>
    </p:custDataLst>
    <p:extLst>
      <p:ext uri="{BB962C8B-B14F-4D97-AF65-F5344CB8AC3E}">
        <p14:creationId xmlns:p14="http://schemas.microsoft.com/office/powerpoint/2010/main" val="1078274131"/>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8679F7-8A2B-45C3-8557-BF4F49044C3C}"/>
              </a:ext>
            </a:extLst>
          </p:cNvPr>
          <p:cNvSpPr txBox="1"/>
          <p:nvPr/>
        </p:nvSpPr>
        <p:spPr>
          <a:xfrm>
            <a:off x="118193" y="1086104"/>
            <a:ext cx="2943211" cy="2923877"/>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训练结果：</a:t>
            </a:r>
            <a:endParaRPr lang="en-US" altLang="zh-CN" sz="2800" b="1" dirty="0">
              <a:solidFill>
                <a:srgbClr val="1C4670"/>
              </a:solidFill>
              <a:ea typeface="印品黑体" panose="00000500000000000000" pitchFamily="2" charset="-122"/>
            </a:endParaRPr>
          </a:p>
          <a:p>
            <a:r>
              <a:rPr lang="zh-CN" altLang="en-US" sz="2800" b="1" dirty="0">
                <a:solidFill>
                  <a:srgbClr val="1C4670"/>
                </a:solidFill>
                <a:ea typeface="印品黑体" panose="00000500000000000000" pitchFamily="2" charset="-122"/>
              </a:rPr>
              <a:t>支持向量机（</a:t>
            </a:r>
            <a:r>
              <a:rPr lang="en-US" altLang="zh-CN" sz="2800" b="1" dirty="0">
                <a:solidFill>
                  <a:srgbClr val="1C4670"/>
                </a:solidFill>
                <a:ea typeface="印品黑体" panose="00000500000000000000" pitchFamily="2" charset="-122"/>
              </a:rPr>
              <a:t>support vector machines, SVM</a:t>
            </a:r>
            <a:r>
              <a:rPr lang="zh-CN" altLang="en-US" sz="2800" b="1" dirty="0">
                <a:solidFill>
                  <a:srgbClr val="1C4670"/>
                </a:solidFill>
                <a:ea typeface="印品黑体" panose="00000500000000000000" pitchFamily="2" charset="-122"/>
              </a:rPr>
              <a:t>）</a:t>
            </a:r>
          </a:p>
          <a:p>
            <a:r>
              <a:rPr lang="zh-CN" altLang="en-US" sz="2400" b="0" i="0" dirty="0">
                <a:solidFill>
                  <a:srgbClr val="121212"/>
                </a:solidFill>
                <a:effectLst/>
                <a:latin typeface="-apple-system"/>
              </a:rPr>
              <a:t>采用</a:t>
            </a:r>
            <a:r>
              <a:rPr lang="zh-CN" altLang="en-US" sz="2400" dirty="0">
                <a:solidFill>
                  <a:srgbClr val="121212"/>
                </a:solidFill>
                <a:latin typeface="-apple-system"/>
              </a:rPr>
              <a:t>一</a:t>
            </a:r>
            <a:r>
              <a:rPr lang="zh-CN" altLang="en-US" sz="2400" b="0" i="0" dirty="0">
                <a:solidFill>
                  <a:srgbClr val="121212"/>
                </a:solidFill>
                <a:effectLst/>
                <a:latin typeface="-apple-system"/>
              </a:rPr>
              <a:t>对多线性核</a:t>
            </a:r>
            <a:endParaRPr lang="en-US" altLang="zh-CN" sz="2400" b="0" i="0" dirty="0">
              <a:solidFill>
                <a:srgbClr val="121212"/>
              </a:solidFill>
              <a:effectLst/>
              <a:latin typeface="-apple-system"/>
            </a:endParaRPr>
          </a:p>
          <a:p>
            <a:r>
              <a:rPr lang="zh-CN" altLang="en-US" sz="2400" dirty="0">
                <a:solidFill>
                  <a:srgbClr val="121212"/>
                </a:solidFill>
                <a:latin typeface="-apple-system"/>
                <a:ea typeface="印品黑体" panose="00000500000000000000" pitchFamily="2" charset="-122"/>
              </a:rPr>
              <a:t>训练样本</a:t>
            </a:r>
            <a:r>
              <a:rPr lang="en-US" altLang="zh-CN" sz="2400" dirty="0">
                <a:solidFill>
                  <a:srgbClr val="121212"/>
                </a:solidFill>
                <a:latin typeface="-apple-system"/>
                <a:ea typeface="印品黑体" panose="00000500000000000000" pitchFamily="2" charset="-122"/>
              </a:rPr>
              <a:t>5</a:t>
            </a:r>
            <a:r>
              <a:rPr lang="zh-CN" altLang="en-US" sz="2400" dirty="0">
                <a:solidFill>
                  <a:srgbClr val="121212"/>
                </a:solidFill>
                <a:latin typeface="-apple-system"/>
                <a:ea typeface="印品黑体" panose="00000500000000000000" pitchFamily="2" charset="-122"/>
              </a:rPr>
              <a:t>*</a:t>
            </a:r>
            <a:r>
              <a:rPr lang="en-US" altLang="zh-CN" sz="2400" dirty="0">
                <a:solidFill>
                  <a:srgbClr val="121212"/>
                </a:solidFill>
                <a:latin typeface="-apple-system"/>
                <a:ea typeface="印品黑体" panose="00000500000000000000" pitchFamily="2" charset="-122"/>
              </a:rPr>
              <a:t>3</a:t>
            </a:r>
          </a:p>
          <a:p>
            <a:r>
              <a:rPr lang="zh-CN" altLang="en-US" sz="2400" dirty="0">
                <a:solidFill>
                  <a:srgbClr val="121212"/>
                </a:solidFill>
                <a:latin typeface="-apple-system"/>
                <a:ea typeface="印品黑体" panose="00000500000000000000" pitchFamily="2" charset="-122"/>
              </a:rPr>
              <a:t>测试样本</a:t>
            </a:r>
            <a:r>
              <a:rPr lang="en-US" altLang="zh-CN" sz="2400" dirty="0">
                <a:solidFill>
                  <a:srgbClr val="121212"/>
                </a:solidFill>
                <a:latin typeface="-apple-system"/>
                <a:ea typeface="印品黑体" panose="00000500000000000000" pitchFamily="2" charset="-122"/>
              </a:rPr>
              <a:t>1</a:t>
            </a:r>
            <a:r>
              <a:rPr lang="zh-CN" altLang="en-US" sz="2400" dirty="0">
                <a:solidFill>
                  <a:srgbClr val="121212"/>
                </a:solidFill>
                <a:latin typeface="-apple-system"/>
                <a:ea typeface="印品黑体" panose="00000500000000000000" pitchFamily="2" charset="-122"/>
              </a:rPr>
              <a:t>*</a:t>
            </a:r>
            <a:r>
              <a:rPr lang="en-US" altLang="zh-CN" sz="2400" dirty="0">
                <a:solidFill>
                  <a:srgbClr val="121212"/>
                </a:solidFill>
                <a:latin typeface="-apple-system"/>
                <a:ea typeface="印品黑体" panose="00000500000000000000" pitchFamily="2" charset="-122"/>
              </a:rPr>
              <a:t>2+1</a:t>
            </a:r>
            <a:r>
              <a:rPr lang="zh-CN" altLang="en-US" sz="2400" dirty="0">
                <a:solidFill>
                  <a:srgbClr val="121212"/>
                </a:solidFill>
                <a:latin typeface="-apple-system"/>
                <a:ea typeface="印品黑体" panose="00000500000000000000" pitchFamily="2" charset="-122"/>
              </a:rPr>
              <a:t>*</a:t>
            </a:r>
            <a:r>
              <a:rPr lang="en-US" altLang="zh-CN" sz="2400" dirty="0">
                <a:solidFill>
                  <a:srgbClr val="121212"/>
                </a:solidFill>
                <a:latin typeface="-apple-system"/>
                <a:ea typeface="印品黑体" panose="00000500000000000000" pitchFamily="2" charset="-122"/>
              </a:rPr>
              <a:t>1+1</a:t>
            </a:r>
            <a:endParaRPr lang="zh-CN" altLang="en-US" sz="2400" dirty="0">
              <a:solidFill>
                <a:schemeClr val="bg1">
                  <a:lumMod val="50000"/>
                </a:schemeClr>
              </a:solidFill>
              <a:ea typeface="印品黑体" panose="00000500000000000000" pitchFamily="2" charset="-122"/>
            </a:endParaRPr>
          </a:p>
        </p:txBody>
      </p:sp>
      <p:grpSp>
        <p:nvGrpSpPr>
          <p:cNvPr id="36" name="组合 35">
            <a:extLst>
              <a:ext uri="{FF2B5EF4-FFF2-40B4-BE49-F238E27FC236}">
                <a16:creationId xmlns:a16="http://schemas.microsoft.com/office/drawing/2014/main" id="{C398433A-2092-4359-A92E-3E6E95294CE0}"/>
              </a:ext>
            </a:extLst>
          </p:cNvPr>
          <p:cNvGrpSpPr/>
          <p:nvPr/>
        </p:nvGrpSpPr>
        <p:grpSpPr>
          <a:xfrm>
            <a:off x="-12427" y="-171122"/>
            <a:ext cx="12858750" cy="1210398"/>
            <a:chOff x="-12427" y="-171122"/>
            <a:chExt cx="12858750" cy="1210398"/>
          </a:xfrm>
        </p:grpSpPr>
        <p:grpSp>
          <p:nvGrpSpPr>
            <p:cNvPr id="37" name="组合 36">
              <a:extLst>
                <a:ext uri="{FF2B5EF4-FFF2-40B4-BE49-F238E27FC236}">
                  <a16:creationId xmlns:a16="http://schemas.microsoft.com/office/drawing/2014/main" id="{2145B9AC-2D28-4D87-A1BC-1375073BE51B}"/>
                </a:ext>
              </a:extLst>
            </p:cNvPr>
            <p:cNvGrpSpPr/>
            <p:nvPr/>
          </p:nvGrpSpPr>
          <p:grpSpPr>
            <a:xfrm>
              <a:off x="-12427" y="-171122"/>
              <a:ext cx="12858750" cy="1210398"/>
              <a:chOff x="-12427" y="-171122"/>
              <a:chExt cx="12858750" cy="1210398"/>
            </a:xfrm>
          </p:grpSpPr>
          <p:sp>
            <p:nvSpPr>
              <p:cNvPr id="39" name="矩形 38">
                <a:extLst>
                  <a:ext uri="{FF2B5EF4-FFF2-40B4-BE49-F238E27FC236}">
                    <a16:creationId xmlns:a16="http://schemas.microsoft.com/office/drawing/2014/main" id="{7F79E804-3631-4C0E-8782-5C3E995569DE}"/>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AB7C8CCD-7225-4326-8612-333263BEFB07}"/>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41" name="文本框 40">
                <a:extLst>
                  <a:ext uri="{FF2B5EF4-FFF2-40B4-BE49-F238E27FC236}">
                    <a16:creationId xmlns:a16="http://schemas.microsoft.com/office/drawing/2014/main" id="{04B254DC-A0C8-4F7A-9DD3-D1B6E8B512F6}"/>
                  </a:ext>
                </a:extLst>
              </p:cNvPr>
              <p:cNvSpPr txBox="1"/>
              <p:nvPr/>
            </p:nvSpPr>
            <p:spPr>
              <a:xfrm>
                <a:off x="5716968"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设计原理</a:t>
                </a:r>
              </a:p>
            </p:txBody>
          </p:sp>
          <p:sp>
            <p:nvSpPr>
              <p:cNvPr id="42" name="文本框 41">
                <a:extLst>
                  <a:ext uri="{FF2B5EF4-FFF2-40B4-BE49-F238E27FC236}">
                    <a16:creationId xmlns:a16="http://schemas.microsoft.com/office/drawing/2014/main" id="{38C6CB48-AF35-48C8-B1C5-1EB0BCA54080}"/>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43" name="图片 42">
                <a:extLst>
                  <a:ext uri="{FF2B5EF4-FFF2-40B4-BE49-F238E27FC236}">
                    <a16:creationId xmlns:a16="http://schemas.microsoft.com/office/drawing/2014/main" id="{8BE74B26-013B-45A8-BD1E-DA1EAAEBFB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38" name="文本框 37">
              <a:extLst>
                <a:ext uri="{FF2B5EF4-FFF2-40B4-BE49-F238E27FC236}">
                  <a16:creationId xmlns:a16="http://schemas.microsoft.com/office/drawing/2014/main" id="{1B302896-BD4D-4595-A2B8-697A916F796B}"/>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pic>
        <p:nvPicPr>
          <p:cNvPr id="6" name="图片 5">
            <a:extLst>
              <a:ext uri="{FF2B5EF4-FFF2-40B4-BE49-F238E27FC236}">
                <a16:creationId xmlns:a16="http://schemas.microsoft.com/office/drawing/2014/main" id="{D9B4CC04-F775-47BC-8841-7ACFD07F9A61}"/>
              </a:ext>
            </a:extLst>
          </p:cNvPr>
          <p:cNvPicPr>
            <a:picLocks noChangeAspect="1"/>
          </p:cNvPicPr>
          <p:nvPr/>
        </p:nvPicPr>
        <p:blipFill rotWithShape="1">
          <a:blip r:embed="rId5"/>
          <a:srcRect t="10418" r="31279"/>
          <a:stretch/>
        </p:blipFill>
        <p:spPr>
          <a:xfrm>
            <a:off x="3981103" y="1551837"/>
            <a:ext cx="7813756" cy="5441450"/>
          </a:xfrm>
          <a:prstGeom prst="rect">
            <a:avLst/>
          </a:prstGeom>
        </p:spPr>
      </p:pic>
    </p:spTree>
    <p:custDataLst>
      <p:tags r:id="rId1"/>
    </p:custDataLst>
    <p:extLst>
      <p:ext uri="{BB962C8B-B14F-4D97-AF65-F5344CB8AC3E}">
        <p14:creationId xmlns:p14="http://schemas.microsoft.com/office/powerpoint/2010/main" val="999085496"/>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8679F7-8A2B-45C3-8557-BF4F49044C3C}"/>
              </a:ext>
            </a:extLst>
          </p:cNvPr>
          <p:cNvSpPr txBox="1"/>
          <p:nvPr/>
        </p:nvSpPr>
        <p:spPr>
          <a:xfrm>
            <a:off x="552392" y="1075967"/>
            <a:ext cx="3391727" cy="4031873"/>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智能分类方法：</a:t>
            </a:r>
            <a:endParaRPr lang="en-US" altLang="zh-CN" sz="2800" b="1" dirty="0">
              <a:solidFill>
                <a:srgbClr val="1C4670"/>
              </a:solidFill>
              <a:ea typeface="印品黑体" panose="00000500000000000000" pitchFamily="2" charset="-122"/>
            </a:endParaRPr>
          </a:p>
          <a:p>
            <a:r>
              <a:rPr lang="zh-CN" altLang="en-US" sz="2800" b="1" dirty="0">
                <a:solidFill>
                  <a:srgbClr val="1C4670"/>
                </a:solidFill>
                <a:ea typeface="印品黑体" panose="00000500000000000000" pitchFamily="2" charset="-122"/>
              </a:rPr>
              <a:t>支持向量机（</a:t>
            </a:r>
            <a:r>
              <a:rPr lang="en-US" altLang="zh-CN" sz="2800" b="1" dirty="0">
                <a:solidFill>
                  <a:srgbClr val="1C4670"/>
                </a:solidFill>
                <a:ea typeface="印品黑体" panose="00000500000000000000" pitchFamily="2" charset="-122"/>
              </a:rPr>
              <a:t>support vector machines, SVM</a:t>
            </a:r>
            <a:r>
              <a:rPr lang="zh-CN" altLang="en-US" sz="2800" b="1" dirty="0">
                <a:solidFill>
                  <a:srgbClr val="1C4670"/>
                </a:solidFill>
                <a:ea typeface="印品黑体" panose="00000500000000000000" pitchFamily="2" charset="-122"/>
              </a:rPr>
              <a:t>）</a:t>
            </a:r>
            <a:endParaRPr lang="en-US" altLang="zh-CN" sz="2800" b="1" dirty="0">
              <a:solidFill>
                <a:srgbClr val="1C4670"/>
              </a:solidFill>
              <a:ea typeface="印品黑体" panose="00000500000000000000" pitchFamily="2" charset="-122"/>
            </a:endParaRPr>
          </a:p>
          <a:p>
            <a:r>
              <a:rPr lang="en-US" altLang="zh-CN" sz="2400" b="0" i="0" dirty="0">
                <a:solidFill>
                  <a:srgbClr val="404040"/>
                </a:solidFill>
                <a:effectLst/>
                <a:latin typeface="-apple-system"/>
              </a:rPr>
              <a:t>SVM</a:t>
            </a:r>
            <a:r>
              <a:rPr lang="zh-CN" altLang="en-US" sz="2400" b="0" i="0" dirty="0">
                <a:solidFill>
                  <a:srgbClr val="404040"/>
                </a:solidFill>
                <a:effectLst/>
                <a:latin typeface="-apple-system"/>
              </a:rPr>
              <a:t>算法最初是为二值分类问题设计的，当处理多类问题时，就需要构造合适的</a:t>
            </a:r>
            <a:r>
              <a:rPr lang="zh-CN" altLang="en-US" sz="2400" b="1" i="0" dirty="0">
                <a:solidFill>
                  <a:srgbClr val="404040"/>
                </a:solidFill>
                <a:effectLst/>
                <a:latin typeface="-apple-system"/>
              </a:rPr>
              <a:t>多类分类器</a:t>
            </a:r>
            <a:r>
              <a:rPr lang="zh-CN" altLang="en-US" sz="2400" b="0" i="0" dirty="0">
                <a:solidFill>
                  <a:srgbClr val="404040"/>
                </a:solidFill>
                <a:effectLst/>
                <a:latin typeface="-apple-system"/>
              </a:rPr>
              <a:t>。构造多分类器可以采用</a:t>
            </a:r>
            <a:r>
              <a:rPr lang="zh-CN" altLang="en-US" sz="2400" b="1" i="0" dirty="0">
                <a:solidFill>
                  <a:srgbClr val="404040"/>
                </a:solidFill>
                <a:effectLst/>
                <a:latin typeface="-apple-system"/>
              </a:rPr>
              <a:t>直接法或者间接法。</a:t>
            </a:r>
            <a:endParaRPr lang="zh-CN" altLang="en-US" sz="2400" dirty="0">
              <a:solidFill>
                <a:schemeClr val="bg1">
                  <a:lumMod val="50000"/>
                </a:schemeClr>
              </a:solidFill>
              <a:ea typeface="印品黑体" panose="00000500000000000000" pitchFamily="2" charset="-122"/>
            </a:endParaRPr>
          </a:p>
        </p:txBody>
      </p:sp>
      <p:sp>
        <p:nvSpPr>
          <p:cNvPr id="27" name="文本框 26">
            <a:extLst>
              <a:ext uri="{FF2B5EF4-FFF2-40B4-BE49-F238E27FC236}">
                <a16:creationId xmlns:a16="http://schemas.microsoft.com/office/drawing/2014/main" id="{C3A4A64E-D03D-4B42-B2F8-8528D5F8DD2C}"/>
              </a:ext>
            </a:extLst>
          </p:cNvPr>
          <p:cNvSpPr txBox="1"/>
          <p:nvPr/>
        </p:nvSpPr>
        <p:spPr>
          <a:xfrm>
            <a:off x="4636526" y="1113863"/>
            <a:ext cx="6437084" cy="6186309"/>
          </a:xfrm>
          <a:prstGeom prst="rect">
            <a:avLst/>
          </a:prstGeom>
          <a:noFill/>
        </p:spPr>
        <p:txBody>
          <a:bodyPr wrap="square">
            <a:spAutoFit/>
          </a:bodyPr>
          <a:lstStyle/>
          <a:p>
            <a:r>
              <a:rPr lang="zh-CN" altLang="en-US" b="1" dirty="0"/>
              <a:t>一对一（</a:t>
            </a:r>
            <a:r>
              <a:rPr lang="en-US" altLang="zh-CN" b="1" dirty="0"/>
              <a:t>one-versus-one,</a:t>
            </a:r>
            <a:r>
              <a:rPr lang="zh-CN" altLang="en-US" b="1" dirty="0"/>
              <a:t>简称</a:t>
            </a:r>
            <a:r>
              <a:rPr lang="en-US" altLang="zh-CN" b="1" dirty="0"/>
              <a:t>OVO SVMs</a:t>
            </a:r>
            <a:r>
              <a:rPr lang="zh-CN" altLang="en-US" b="1" dirty="0"/>
              <a:t>或者</a:t>
            </a:r>
            <a:r>
              <a:rPr lang="en-US" altLang="zh-CN" b="1" dirty="0"/>
              <a:t>pairwise</a:t>
            </a:r>
            <a:r>
              <a:rPr lang="zh-CN" altLang="en-US" b="1" dirty="0"/>
              <a:t>）</a:t>
            </a:r>
          </a:p>
          <a:p>
            <a:r>
              <a:rPr lang="zh-CN" altLang="en-US" dirty="0"/>
              <a:t>其做法是在任意两类样本之间设计一个</a:t>
            </a:r>
            <a:r>
              <a:rPr lang="en-US" altLang="zh-CN" dirty="0"/>
              <a:t>SVM</a:t>
            </a:r>
            <a:r>
              <a:rPr lang="zh-CN" altLang="en-US" dirty="0"/>
              <a:t>，因此</a:t>
            </a:r>
            <a:r>
              <a:rPr lang="en-US" altLang="zh-CN" dirty="0"/>
              <a:t>k</a:t>
            </a:r>
            <a:r>
              <a:rPr lang="zh-CN" altLang="en-US" dirty="0"/>
              <a:t>个类别的样本就要设计</a:t>
            </a:r>
            <a:r>
              <a:rPr lang="en-US" altLang="zh-CN" b="1" dirty="0"/>
              <a:t>k(k-1)/2</a:t>
            </a:r>
            <a:r>
              <a:rPr lang="zh-CN" altLang="en-US" b="1" dirty="0"/>
              <a:t>个</a:t>
            </a:r>
            <a:r>
              <a:rPr lang="en-US" altLang="zh-CN" b="1" dirty="0"/>
              <a:t>SVM</a:t>
            </a:r>
            <a:r>
              <a:rPr lang="zh-CN" altLang="en-US" dirty="0"/>
              <a:t>。</a:t>
            </a:r>
            <a:endParaRPr lang="en-US" altLang="zh-CN" dirty="0"/>
          </a:p>
          <a:p>
            <a:br>
              <a:rPr lang="zh-CN" altLang="en-US" dirty="0"/>
            </a:br>
            <a:r>
              <a:rPr lang="zh-CN" altLang="en-US" dirty="0"/>
              <a:t>当对一个未知样本进行分类时，最后得票最多的类别即为该未知样本的类别。</a:t>
            </a:r>
          </a:p>
          <a:p>
            <a:r>
              <a:rPr lang="zh-CN" altLang="en-US" dirty="0"/>
              <a:t>举个例子：</a:t>
            </a:r>
            <a:br>
              <a:rPr lang="zh-CN" altLang="en-US" dirty="0"/>
            </a:br>
            <a:r>
              <a:rPr lang="zh-CN" altLang="en-US" dirty="0"/>
              <a:t>　　假设有四类</a:t>
            </a:r>
            <a:r>
              <a:rPr lang="en-US" altLang="zh-CN" dirty="0"/>
              <a:t>A,B,C,D</a:t>
            </a:r>
            <a:r>
              <a:rPr lang="zh-CN" altLang="en-US" dirty="0"/>
              <a:t>四类。在训练的时候我选择</a:t>
            </a:r>
            <a:r>
              <a:rPr lang="en-US" altLang="zh-CN" dirty="0"/>
              <a:t>A,B; A,C; A,D; B,C; B,D;C,D</a:t>
            </a:r>
            <a:r>
              <a:rPr lang="zh-CN" altLang="en-US" dirty="0"/>
              <a:t>所对应的向量作为训练集（</a:t>
            </a:r>
            <a:r>
              <a:rPr lang="en-US" altLang="zh-CN" dirty="0"/>
              <a:t>4X3/2=6</a:t>
            </a:r>
            <a:r>
              <a:rPr lang="zh-CN" altLang="en-US" dirty="0"/>
              <a:t>），然后得到六个训练结果，在测试的时候，把对应的向量分别对六个结果进行测试，然后采取投票形式，最后得到一组结果。</a:t>
            </a:r>
            <a:br>
              <a:rPr lang="zh-CN" altLang="en-US" dirty="0"/>
            </a:br>
            <a:r>
              <a:rPr lang="zh-CN" altLang="en-US" dirty="0"/>
              <a:t>投票是这样的：</a:t>
            </a:r>
            <a:br>
              <a:rPr lang="zh-CN" altLang="en-US" dirty="0"/>
            </a:br>
            <a:r>
              <a:rPr lang="zh-CN" altLang="en-US" dirty="0"/>
              <a:t>　　</a:t>
            </a:r>
            <a:r>
              <a:rPr lang="en-US" altLang="zh-CN" b="1" dirty="0"/>
              <a:t>A=B=C=D=0;</a:t>
            </a:r>
            <a:br>
              <a:rPr lang="en-US" altLang="zh-CN" b="1" dirty="0"/>
            </a:br>
            <a:r>
              <a:rPr lang="zh-CN" altLang="en-US" b="1" dirty="0"/>
              <a:t>　　</a:t>
            </a:r>
            <a:r>
              <a:rPr lang="en-US" altLang="zh-CN" b="1" dirty="0"/>
              <a:t>(A,B)-classifier </a:t>
            </a:r>
            <a:r>
              <a:rPr lang="zh-CN" altLang="en-US" b="1" dirty="0"/>
              <a:t>如果是</a:t>
            </a:r>
            <a:r>
              <a:rPr lang="en-US" altLang="zh-CN" b="1" dirty="0"/>
              <a:t>A win,</a:t>
            </a:r>
            <a:r>
              <a:rPr lang="zh-CN" altLang="en-US" b="1" dirty="0"/>
              <a:t>则</a:t>
            </a:r>
            <a:r>
              <a:rPr lang="en-US" altLang="zh-CN" b="1" dirty="0"/>
              <a:t>A=A+1;otherwise,B=B+1;</a:t>
            </a:r>
            <a:br>
              <a:rPr lang="en-US" altLang="zh-CN" b="1" dirty="0"/>
            </a:br>
            <a:r>
              <a:rPr lang="zh-CN" altLang="en-US" b="1" dirty="0"/>
              <a:t>　　</a:t>
            </a:r>
            <a:r>
              <a:rPr lang="en-US" altLang="zh-CN" b="1" dirty="0"/>
              <a:t>(A,C)-classifier </a:t>
            </a:r>
            <a:r>
              <a:rPr lang="zh-CN" altLang="en-US" b="1" dirty="0"/>
              <a:t>如果是</a:t>
            </a:r>
            <a:r>
              <a:rPr lang="en-US" altLang="zh-CN" b="1" dirty="0"/>
              <a:t>A win,</a:t>
            </a:r>
            <a:r>
              <a:rPr lang="zh-CN" altLang="en-US" b="1" dirty="0"/>
              <a:t>则</a:t>
            </a:r>
            <a:r>
              <a:rPr lang="en-US" altLang="zh-CN" b="1" dirty="0"/>
              <a:t>A=A+1;otherwise, C=C+1;</a:t>
            </a:r>
            <a:br>
              <a:rPr lang="en-US" altLang="zh-CN" b="1" dirty="0"/>
            </a:br>
            <a:r>
              <a:rPr lang="zh-CN" altLang="en-US" b="1" dirty="0"/>
              <a:t>　　</a:t>
            </a:r>
            <a:r>
              <a:rPr lang="en-US" altLang="zh-CN" b="1" dirty="0"/>
              <a:t>...</a:t>
            </a:r>
            <a:br>
              <a:rPr lang="en-US" altLang="zh-CN" b="1" dirty="0"/>
            </a:br>
            <a:r>
              <a:rPr lang="zh-CN" altLang="en-US" b="1" dirty="0"/>
              <a:t>　　</a:t>
            </a:r>
            <a:r>
              <a:rPr lang="en-US" altLang="zh-CN" b="1" dirty="0"/>
              <a:t>(C,D)-classifier </a:t>
            </a:r>
            <a:r>
              <a:rPr lang="zh-CN" altLang="en-US" b="1" dirty="0"/>
              <a:t>如果是</a:t>
            </a:r>
            <a:r>
              <a:rPr lang="en-US" altLang="zh-CN" b="1" dirty="0"/>
              <a:t>A win,</a:t>
            </a:r>
            <a:r>
              <a:rPr lang="zh-CN" altLang="en-US" b="1" dirty="0"/>
              <a:t>则</a:t>
            </a:r>
            <a:r>
              <a:rPr lang="en-US" altLang="zh-CN" b="1" dirty="0"/>
              <a:t>C=C+1;otherwise,D=D+1;</a:t>
            </a:r>
            <a:br>
              <a:rPr lang="en-US" altLang="zh-CN" b="1" dirty="0"/>
            </a:br>
            <a:r>
              <a:rPr lang="zh-CN" altLang="en-US" b="1" dirty="0"/>
              <a:t>　　</a:t>
            </a:r>
            <a:r>
              <a:rPr lang="en-US" altLang="zh-CN" b="1" dirty="0"/>
              <a:t>The decision is the Max(A,B,C,D)</a:t>
            </a:r>
            <a:br>
              <a:rPr lang="en-US" altLang="zh-CN" b="1" dirty="0"/>
            </a:br>
            <a:r>
              <a:rPr lang="zh-CN" altLang="en-US" b="1" dirty="0"/>
              <a:t>（也就是通过看投票的分数来看分类情况）</a:t>
            </a:r>
            <a:endParaRPr lang="zh-CN" altLang="en-US" dirty="0"/>
          </a:p>
          <a:p>
            <a:br>
              <a:rPr lang="zh-CN" altLang="en-US" dirty="0"/>
            </a:br>
            <a:br>
              <a:rPr lang="zh-CN" altLang="en-US" dirty="0"/>
            </a:br>
            <a:endParaRPr lang="zh-CN" altLang="en-US" dirty="0"/>
          </a:p>
        </p:txBody>
      </p:sp>
      <p:pic>
        <p:nvPicPr>
          <p:cNvPr id="11" name="图片 10">
            <a:extLst>
              <a:ext uri="{FF2B5EF4-FFF2-40B4-BE49-F238E27FC236}">
                <a16:creationId xmlns:a16="http://schemas.microsoft.com/office/drawing/2014/main" id="{26356394-75B9-4242-8F78-F9720EDA4275}"/>
              </a:ext>
            </a:extLst>
          </p:cNvPr>
          <p:cNvPicPr>
            <a:picLocks noChangeAspect="1"/>
          </p:cNvPicPr>
          <p:nvPr/>
        </p:nvPicPr>
        <p:blipFill>
          <a:blip r:embed="rId4"/>
          <a:stretch>
            <a:fillRect/>
          </a:stretch>
        </p:blipFill>
        <p:spPr>
          <a:xfrm>
            <a:off x="1030265" y="5208251"/>
            <a:ext cx="2002490" cy="1736030"/>
          </a:xfrm>
          <a:prstGeom prst="rect">
            <a:avLst/>
          </a:prstGeom>
        </p:spPr>
      </p:pic>
      <p:grpSp>
        <p:nvGrpSpPr>
          <p:cNvPr id="15" name="组合 14">
            <a:extLst>
              <a:ext uri="{FF2B5EF4-FFF2-40B4-BE49-F238E27FC236}">
                <a16:creationId xmlns:a16="http://schemas.microsoft.com/office/drawing/2014/main" id="{466A6A65-2D14-432A-ADC4-93F5363C6F2B}"/>
              </a:ext>
            </a:extLst>
          </p:cNvPr>
          <p:cNvGrpSpPr/>
          <p:nvPr/>
        </p:nvGrpSpPr>
        <p:grpSpPr>
          <a:xfrm>
            <a:off x="-12427" y="-171122"/>
            <a:ext cx="12858750" cy="1210398"/>
            <a:chOff x="-12427" y="-171122"/>
            <a:chExt cx="12858750" cy="1210398"/>
          </a:xfrm>
        </p:grpSpPr>
        <p:grpSp>
          <p:nvGrpSpPr>
            <p:cNvPr id="19" name="组合 18">
              <a:extLst>
                <a:ext uri="{FF2B5EF4-FFF2-40B4-BE49-F238E27FC236}">
                  <a16:creationId xmlns:a16="http://schemas.microsoft.com/office/drawing/2014/main" id="{261487E3-EA86-4A27-B701-096D2DA0A81F}"/>
                </a:ext>
              </a:extLst>
            </p:cNvPr>
            <p:cNvGrpSpPr/>
            <p:nvPr/>
          </p:nvGrpSpPr>
          <p:grpSpPr>
            <a:xfrm>
              <a:off x="-12427" y="-171122"/>
              <a:ext cx="12858750" cy="1210398"/>
              <a:chOff x="-12427" y="-171122"/>
              <a:chExt cx="12858750" cy="1210398"/>
            </a:xfrm>
          </p:grpSpPr>
          <p:sp>
            <p:nvSpPr>
              <p:cNvPr id="25" name="矩形 24">
                <a:extLst>
                  <a:ext uri="{FF2B5EF4-FFF2-40B4-BE49-F238E27FC236}">
                    <a16:creationId xmlns:a16="http://schemas.microsoft.com/office/drawing/2014/main" id="{4F8B3FF8-DCD1-44CC-A5F8-BB5F605EFB80}"/>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F2541AFB-E970-4C05-BB7F-497DB6455B3F}"/>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28" name="文本框 27">
                <a:extLst>
                  <a:ext uri="{FF2B5EF4-FFF2-40B4-BE49-F238E27FC236}">
                    <a16:creationId xmlns:a16="http://schemas.microsoft.com/office/drawing/2014/main" id="{A6298437-0CE0-4B65-BFC9-DCC1F8F2DE8C}"/>
                  </a:ext>
                </a:extLst>
              </p:cNvPr>
              <p:cNvSpPr txBox="1"/>
              <p:nvPr/>
            </p:nvSpPr>
            <p:spPr>
              <a:xfrm>
                <a:off x="5716968"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设计原理</a:t>
                </a:r>
              </a:p>
            </p:txBody>
          </p:sp>
          <p:sp>
            <p:nvSpPr>
              <p:cNvPr id="29" name="文本框 28">
                <a:extLst>
                  <a:ext uri="{FF2B5EF4-FFF2-40B4-BE49-F238E27FC236}">
                    <a16:creationId xmlns:a16="http://schemas.microsoft.com/office/drawing/2014/main" id="{E7CD6A31-556C-4E91-AD7A-CCD03C632DE7}"/>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30" name="图片 29">
                <a:extLst>
                  <a:ext uri="{FF2B5EF4-FFF2-40B4-BE49-F238E27FC236}">
                    <a16:creationId xmlns:a16="http://schemas.microsoft.com/office/drawing/2014/main" id="{E7A96403-7C76-4C70-8A98-A2C3C83384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4" name="文本框 23">
              <a:extLst>
                <a:ext uri="{FF2B5EF4-FFF2-40B4-BE49-F238E27FC236}">
                  <a16:creationId xmlns:a16="http://schemas.microsoft.com/office/drawing/2014/main" id="{13C3BDB4-A6D1-4C81-9A8B-18C404A2C6B5}"/>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spTree>
    <p:custDataLst>
      <p:tags r:id="rId1"/>
    </p:custDataLst>
    <p:extLst>
      <p:ext uri="{BB962C8B-B14F-4D97-AF65-F5344CB8AC3E}">
        <p14:creationId xmlns:p14="http://schemas.microsoft.com/office/powerpoint/2010/main" val="1732379698"/>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5485652" y="3177888"/>
            <a:ext cx="428835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45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2020</a:t>
            </a:r>
          </a:p>
          <a:p>
            <a:r>
              <a:rPr lang="zh-CN" altLang="en-US" sz="8000"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硬件构成</a:t>
            </a:r>
          </a:p>
        </p:txBody>
      </p:sp>
      <p:sp>
        <p:nvSpPr>
          <p:cNvPr id="5124" name="矩形 10"/>
          <p:cNvSpPr>
            <a:spLocks noChangeArrowheads="1"/>
          </p:cNvSpPr>
          <p:nvPr/>
        </p:nvSpPr>
        <p:spPr bwMode="auto">
          <a:xfrm>
            <a:off x="5277248" y="2460569"/>
            <a:ext cx="7189212" cy="50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ENERGY SAVING &amp; EMISSION REDUCTION</a:t>
            </a:r>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5125" name="直接连接符 11"/>
          <p:cNvSpPr>
            <a:spLocks noChangeShapeType="1"/>
          </p:cNvSpPr>
          <p:nvPr/>
        </p:nvSpPr>
        <p:spPr bwMode="auto">
          <a:xfrm>
            <a:off x="5565279" y="3046794"/>
            <a:ext cx="6048672"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7" name="Text Box 3"/>
          <p:cNvSpPr>
            <a:spLocks noChangeArrowheads="1"/>
          </p:cNvSpPr>
          <p:nvPr/>
        </p:nvSpPr>
        <p:spPr bwMode="auto">
          <a:xfrm>
            <a:off x="1052780" y="1732187"/>
            <a:ext cx="4176143" cy="417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0</a:t>
            </a:r>
            <a:r>
              <a:rPr lang="en-US" altLang="zh-CN"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3</a:t>
            </a:r>
            <a:endParaRPr lang="zh-CN" altLang="en-US" sz="26529"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769512581"/>
      </p:ext>
    </p:extLst>
  </p:cSld>
  <p:clrMapOvr>
    <a:masterClrMapping/>
  </p:clrMapOvr>
  <mc:AlternateContent xmlns:mc="http://schemas.openxmlformats.org/markup-compatibility/2006" xmlns:p14="http://schemas.microsoft.com/office/powerpoint/2010/main">
    <mc:Choice Requires="p14">
      <p:transition p14:dur="0" advTm="1318"/>
    </mc:Choice>
    <mc:Fallback xmlns="">
      <p:transition advTm="131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7F8EC2C-D2DC-4EB6-85EE-24AFBB432AAB}"/>
              </a:ext>
            </a:extLst>
          </p:cNvPr>
          <p:cNvPicPr>
            <a:picLocks noChangeAspect="1"/>
          </p:cNvPicPr>
          <p:nvPr/>
        </p:nvPicPr>
        <p:blipFill rotWithShape="1">
          <a:blip r:embed="rId4"/>
          <a:srcRect l="402" t="5071" r="35914" b="4088"/>
          <a:stretch/>
        </p:blipFill>
        <p:spPr>
          <a:xfrm>
            <a:off x="6954072" y="2289864"/>
            <a:ext cx="2559310" cy="2005848"/>
          </a:xfrm>
          <a:prstGeom prst="rect">
            <a:avLst/>
          </a:prstGeom>
        </p:spPr>
      </p:pic>
      <p:grpSp>
        <p:nvGrpSpPr>
          <p:cNvPr id="39" name="组合 38">
            <a:extLst>
              <a:ext uri="{FF2B5EF4-FFF2-40B4-BE49-F238E27FC236}">
                <a16:creationId xmlns:a16="http://schemas.microsoft.com/office/drawing/2014/main" id="{7C65EAC4-B4F5-44B0-BB0A-423E20F7DDC6}"/>
              </a:ext>
            </a:extLst>
          </p:cNvPr>
          <p:cNvGrpSpPr/>
          <p:nvPr/>
        </p:nvGrpSpPr>
        <p:grpSpPr>
          <a:xfrm>
            <a:off x="284217" y="1361841"/>
            <a:ext cx="5665354" cy="3171846"/>
            <a:chOff x="1071406" y="1661815"/>
            <a:chExt cx="5665354" cy="3171846"/>
          </a:xfrm>
        </p:grpSpPr>
        <p:sp>
          <p:nvSpPr>
            <p:cNvPr id="3" name="AutoShape 2">
              <a:extLst>
                <a:ext uri="{FF2B5EF4-FFF2-40B4-BE49-F238E27FC236}">
                  <a16:creationId xmlns:a16="http://schemas.microsoft.com/office/drawing/2014/main" id="{D007FF2C-3EEB-4018-B8CB-CA8FF6A31587}"/>
                </a:ext>
              </a:extLst>
            </p:cNvPr>
            <p:cNvSpPr>
              <a:spLocks noChangeAspect="1" noChangeArrowheads="1"/>
            </p:cNvSpPr>
            <p:nvPr/>
          </p:nvSpPr>
          <p:spPr bwMode="auto">
            <a:xfrm>
              <a:off x="6276975" y="3463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a:extLst>
                <a:ext uri="{FF2B5EF4-FFF2-40B4-BE49-F238E27FC236}">
                  <a16:creationId xmlns:a16="http://schemas.microsoft.com/office/drawing/2014/main" id="{789A828B-11D1-410D-AAC7-E50F028BF625}"/>
                </a:ext>
              </a:extLst>
            </p:cNvPr>
            <p:cNvGrpSpPr/>
            <p:nvPr/>
          </p:nvGrpSpPr>
          <p:grpSpPr>
            <a:xfrm>
              <a:off x="3841955" y="1661815"/>
              <a:ext cx="1143949" cy="3171846"/>
              <a:chOff x="3061404" y="2130168"/>
              <a:chExt cx="1143949" cy="3171846"/>
            </a:xfrm>
          </p:grpSpPr>
          <p:pic>
            <p:nvPicPr>
              <p:cNvPr id="4" name="图片 3">
                <a:extLst>
                  <a:ext uri="{FF2B5EF4-FFF2-40B4-BE49-F238E27FC236}">
                    <a16:creationId xmlns:a16="http://schemas.microsoft.com/office/drawing/2014/main" id="{FFD287EE-490E-40E9-A2EE-55951B0418E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061404" y="2130168"/>
                <a:ext cx="1140747" cy="855560"/>
              </a:xfrm>
              <a:prstGeom prst="rect">
                <a:avLst/>
              </a:prstGeom>
            </p:spPr>
          </p:pic>
          <p:pic>
            <p:nvPicPr>
              <p:cNvPr id="13" name="图片 12">
                <a:extLst>
                  <a:ext uri="{FF2B5EF4-FFF2-40B4-BE49-F238E27FC236}">
                    <a16:creationId xmlns:a16="http://schemas.microsoft.com/office/drawing/2014/main" id="{657F88FB-9CDE-474A-8011-F674237254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4606" y="3197290"/>
                <a:ext cx="1140747" cy="1169997"/>
              </a:xfrm>
              <a:prstGeom prst="rect">
                <a:avLst/>
              </a:prstGeom>
            </p:spPr>
          </p:pic>
          <p:pic>
            <p:nvPicPr>
              <p:cNvPr id="26" name="图片 25">
                <a:extLst>
                  <a:ext uri="{FF2B5EF4-FFF2-40B4-BE49-F238E27FC236}">
                    <a16:creationId xmlns:a16="http://schemas.microsoft.com/office/drawing/2014/main" id="{0462016C-CF36-4222-BD8C-4F10120A7BC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162" t="9488" r="7837"/>
              <a:stretch/>
            </p:blipFill>
            <p:spPr>
              <a:xfrm>
                <a:off x="3061404" y="4568878"/>
                <a:ext cx="1140748" cy="733136"/>
              </a:xfrm>
              <a:prstGeom prst="rect">
                <a:avLst/>
              </a:prstGeom>
            </p:spPr>
          </p:pic>
        </p:grpSp>
        <p:grpSp>
          <p:nvGrpSpPr>
            <p:cNvPr id="38" name="组合 37">
              <a:extLst>
                <a:ext uri="{FF2B5EF4-FFF2-40B4-BE49-F238E27FC236}">
                  <a16:creationId xmlns:a16="http://schemas.microsoft.com/office/drawing/2014/main" id="{4F7BFF98-CC8E-4294-8468-BE4F2175720B}"/>
                </a:ext>
              </a:extLst>
            </p:cNvPr>
            <p:cNvGrpSpPr/>
            <p:nvPr/>
          </p:nvGrpSpPr>
          <p:grpSpPr>
            <a:xfrm>
              <a:off x="1071406" y="2032149"/>
              <a:ext cx="2388161" cy="2387910"/>
              <a:chOff x="511956" y="1856639"/>
              <a:chExt cx="2549448" cy="2308011"/>
            </a:xfrm>
          </p:grpSpPr>
          <p:pic>
            <p:nvPicPr>
              <p:cNvPr id="11" name="图片 10">
                <a:extLst>
                  <a:ext uri="{FF2B5EF4-FFF2-40B4-BE49-F238E27FC236}">
                    <a16:creationId xmlns:a16="http://schemas.microsoft.com/office/drawing/2014/main" id="{8197BE2A-47BF-4895-96BB-991420D828B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1956" y="1856639"/>
                <a:ext cx="2549448" cy="1912086"/>
              </a:xfrm>
              <a:prstGeom prst="rect">
                <a:avLst/>
              </a:prstGeom>
            </p:spPr>
          </p:pic>
          <p:sp>
            <p:nvSpPr>
              <p:cNvPr id="29" name="文本框 28">
                <a:extLst>
                  <a:ext uri="{FF2B5EF4-FFF2-40B4-BE49-F238E27FC236}">
                    <a16:creationId xmlns:a16="http://schemas.microsoft.com/office/drawing/2014/main" id="{44F15FD5-B5E6-4AE9-9298-1433E6663879}"/>
                  </a:ext>
                </a:extLst>
              </p:cNvPr>
              <p:cNvSpPr txBox="1"/>
              <p:nvPr/>
            </p:nvSpPr>
            <p:spPr>
              <a:xfrm>
                <a:off x="875870" y="3856873"/>
                <a:ext cx="1449050" cy="307777"/>
              </a:xfrm>
              <a:prstGeom prst="rect">
                <a:avLst/>
              </a:prstGeom>
              <a:noFill/>
            </p:spPr>
            <p:txBody>
              <a:bodyPr wrap="square" rtlCol="0">
                <a:spAutoFit/>
              </a:bodyPr>
              <a:lstStyle/>
              <a:p>
                <a:r>
                  <a:rPr lang="zh-CN" altLang="en-US" sz="1400" b="1" dirty="0">
                    <a:solidFill>
                      <a:srgbClr val="1C4670"/>
                    </a:solidFill>
                    <a:ea typeface="印品黑体" panose="00000500000000000000" pitchFamily="2" charset="-122"/>
                  </a:rPr>
                  <a:t>三相异步电机</a:t>
                </a:r>
                <a:endParaRPr lang="en-US" altLang="zh-CN" sz="1400" b="1" dirty="0">
                  <a:solidFill>
                    <a:srgbClr val="1C4670"/>
                  </a:solidFill>
                  <a:ea typeface="印品黑体" panose="00000500000000000000" pitchFamily="2" charset="-122"/>
                </a:endParaRPr>
              </a:p>
            </p:txBody>
          </p:sp>
        </p:grpSp>
        <p:sp>
          <p:nvSpPr>
            <p:cNvPr id="31" name="文本框 30">
              <a:extLst>
                <a:ext uri="{FF2B5EF4-FFF2-40B4-BE49-F238E27FC236}">
                  <a16:creationId xmlns:a16="http://schemas.microsoft.com/office/drawing/2014/main" id="{EA144210-73F4-40A1-A2D7-094DEFB5CAC5}"/>
                </a:ext>
              </a:extLst>
            </p:cNvPr>
            <p:cNvSpPr txBox="1"/>
            <p:nvPr/>
          </p:nvSpPr>
          <p:spPr>
            <a:xfrm>
              <a:off x="5281306" y="1830941"/>
              <a:ext cx="1449050" cy="523220"/>
            </a:xfrm>
            <a:prstGeom prst="rect">
              <a:avLst/>
            </a:prstGeom>
            <a:noFill/>
          </p:spPr>
          <p:txBody>
            <a:bodyPr wrap="square" rtlCol="0">
              <a:spAutoFit/>
            </a:bodyPr>
            <a:lstStyle/>
            <a:p>
              <a:r>
                <a:rPr lang="zh-CN" altLang="en-US" sz="1400" b="1" dirty="0">
                  <a:solidFill>
                    <a:srgbClr val="1C4670"/>
                  </a:solidFill>
                  <a:ea typeface="印品黑体" panose="00000500000000000000" pitchFamily="2" charset="-122"/>
                </a:rPr>
                <a:t>隔离型</a:t>
              </a:r>
              <a:endParaRPr lang="en-US" altLang="zh-CN" sz="1400" b="1" dirty="0">
                <a:solidFill>
                  <a:srgbClr val="1C4670"/>
                </a:solidFill>
                <a:ea typeface="印品黑体" panose="00000500000000000000" pitchFamily="2" charset="-122"/>
              </a:endParaRPr>
            </a:p>
            <a:p>
              <a:r>
                <a:rPr lang="zh-CN" altLang="en-US" sz="1400" b="1" dirty="0">
                  <a:solidFill>
                    <a:srgbClr val="1C4670"/>
                  </a:solidFill>
                  <a:ea typeface="印品黑体" panose="00000500000000000000" pitchFamily="2" charset="-122"/>
                </a:rPr>
                <a:t>电流传感器</a:t>
              </a:r>
              <a:endParaRPr lang="en-US" altLang="zh-CN" sz="1400" b="1" dirty="0">
                <a:solidFill>
                  <a:srgbClr val="1C4670"/>
                </a:solidFill>
                <a:ea typeface="印品黑体" panose="00000500000000000000" pitchFamily="2" charset="-122"/>
              </a:endParaRPr>
            </a:p>
          </p:txBody>
        </p:sp>
        <p:sp>
          <p:nvSpPr>
            <p:cNvPr id="33" name="文本框 32">
              <a:extLst>
                <a:ext uri="{FF2B5EF4-FFF2-40B4-BE49-F238E27FC236}">
                  <a16:creationId xmlns:a16="http://schemas.microsoft.com/office/drawing/2014/main" id="{7DF296A6-FC05-4FE0-AB49-252878685CD3}"/>
                </a:ext>
              </a:extLst>
            </p:cNvPr>
            <p:cNvSpPr txBox="1"/>
            <p:nvPr/>
          </p:nvSpPr>
          <p:spPr>
            <a:xfrm>
              <a:off x="5287710" y="2834181"/>
              <a:ext cx="1449050" cy="523220"/>
            </a:xfrm>
            <a:prstGeom prst="rect">
              <a:avLst/>
            </a:prstGeom>
            <a:noFill/>
          </p:spPr>
          <p:txBody>
            <a:bodyPr wrap="square" rtlCol="0">
              <a:spAutoFit/>
            </a:bodyPr>
            <a:lstStyle/>
            <a:p>
              <a:r>
                <a:rPr lang="zh-CN" altLang="en-US" sz="1400" b="1" dirty="0">
                  <a:solidFill>
                    <a:srgbClr val="1C4670"/>
                  </a:solidFill>
                  <a:ea typeface="印品黑体" panose="00000500000000000000" pitchFamily="2" charset="-122"/>
                </a:rPr>
                <a:t>隔离型</a:t>
              </a:r>
              <a:endParaRPr lang="en-US" altLang="zh-CN" sz="1400" b="1" dirty="0">
                <a:solidFill>
                  <a:srgbClr val="1C4670"/>
                </a:solidFill>
                <a:ea typeface="印品黑体" panose="00000500000000000000" pitchFamily="2" charset="-122"/>
              </a:endParaRPr>
            </a:p>
            <a:p>
              <a:r>
                <a:rPr lang="zh-CN" altLang="en-US" sz="1400" b="1" dirty="0">
                  <a:solidFill>
                    <a:srgbClr val="1C4670"/>
                  </a:solidFill>
                  <a:ea typeface="印品黑体" panose="00000500000000000000" pitchFamily="2" charset="-122"/>
                </a:rPr>
                <a:t>电压传感器</a:t>
              </a:r>
              <a:endParaRPr lang="en-US" altLang="zh-CN" sz="1400" b="1" dirty="0">
                <a:solidFill>
                  <a:srgbClr val="1C4670"/>
                </a:solidFill>
                <a:ea typeface="印品黑体" panose="00000500000000000000" pitchFamily="2" charset="-122"/>
              </a:endParaRPr>
            </a:p>
          </p:txBody>
        </p:sp>
        <p:sp>
          <p:nvSpPr>
            <p:cNvPr id="35" name="文本框 34">
              <a:extLst>
                <a:ext uri="{FF2B5EF4-FFF2-40B4-BE49-F238E27FC236}">
                  <a16:creationId xmlns:a16="http://schemas.microsoft.com/office/drawing/2014/main" id="{B610D03C-B5F5-4242-8726-DA9CE913DA16}"/>
                </a:ext>
              </a:extLst>
            </p:cNvPr>
            <p:cNvSpPr txBox="1"/>
            <p:nvPr/>
          </p:nvSpPr>
          <p:spPr>
            <a:xfrm>
              <a:off x="5287710" y="4104745"/>
              <a:ext cx="1449050" cy="523220"/>
            </a:xfrm>
            <a:prstGeom prst="rect">
              <a:avLst/>
            </a:prstGeom>
            <a:noFill/>
          </p:spPr>
          <p:txBody>
            <a:bodyPr wrap="square" rtlCol="0">
              <a:spAutoFit/>
            </a:bodyPr>
            <a:lstStyle/>
            <a:p>
              <a:r>
                <a:rPr lang="zh-CN" altLang="en-US" sz="1400" b="1" dirty="0">
                  <a:solidFill>
                    <a:srgbClr val="1C4670"/>
                  </a:solidFill>
                  <a:ea typeface="印品黑体" panose="00000500000000000000" pitchFamily="2" charset="-122"/>
                </a:rPr>
                <a:t>工业用</a:t>
              </a:r>
              <a:endParaRPr lang="en-US" altLang="zh-CN" sz="1400" b="1" dirty="0">
                <a:solidFill>
                  <a:srgbClr val="1C4670"/>
                </a:solidFill>
                <a:ea typeface="印品黑体" panose="00000500000000000000" pitchFamily="2" charset="-122"/>
              </a:endParaRPr>
            </a:p>
            <a:p>
              <a:r>
                <a:rPr lang="zh-CN" altLang="en-US" sz="1400" b="1" dirty="0">
                  <a:solidFill>
                    <a:srgbClr val="1C4670"/>
                  </a:solidFill>
                  <a:ea typeface="印品黑体" panose="00000500000000000000" pitchFamily="2" charset="-122"/>
                </a:rPr>
                <a:t>温度传感器</a:t>
              </a:r>
              <a:endParaRPr lang="en-US" altLang="zh-CN" sz="1400" b="1" dirty="0">
                <a:solidFill>
                  <a:srgbClr val="1C4670"/>
                </a:solidFill>
                <a:ea typeface="印品黑体" panose="00000500000000000000" pitchFamily="2" charset="-122"/>
              </a:endParaRPr>
            </a:p>
          </p:txBody>
        </p:sp>
      </p:grpSp>
      <p:grpSp>
        <p:nvGrpSpPr>
          <p:cNvPr id="40" name="组合 39">
            <a:extLst>
              <a:ext uri="{FF2B5EF4-FFF2-40B4-BE49-F238E27FC236}">
                <a16:creationId xmlns:a16="http://schemas.microsoft.com/office/drawing/2014/main" id="{AB1210B8-E25D-4BF3-A166-EEED76DB77E4}"/>
              </a:ext>
            </a:extLst>
          </p:cNvPr>
          <p:cNvGrpSpPr/>
          <p:nvPr/>
        </p:nvGrpSpPr>
        <p:grpSpPr>
          <a:xfrm>
            <a:off x="3445825" y="5070163"/>
            <a:ext cx="3163770" cy="1853936"/>
            <a:chOff x="1071406" y="1661815"/>
            <a:chExt cx="5510369" cy="3171846"/>
          </a:xfrm>
        </p:grpSpPr>
        <p:sp>
          <p:nvSpPr>
            <p:cNvPr id="41" name="AutoShape 2">
              <a:extLst>
                <a:ext uri="{FF2B5EF4-FFF2-40B4-BE49-F238E27FC236}">
                  <a16:creationId xmlns:a16="http://schemas.microsoft.com/office/drawing/2014/main" id="{1CE75498-0F1D-4914-8D87-C4C8A0F11C84}"/>
                </a:ext>
              </a:extLst>
            </p:cNvPr>
            <p:cNvSpPr>
              <a:spLocks noChangeAspect="1" noChangeArrowheads="1"/>
            </p:cNvSpPr>
            <p:nvPr/>
          </p:nvSpPr>
          <p:spPr bwMode="auto">
            <a:xfrm>
              <a:off x="6276975" y="3463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2" name="组合 41">
              <a:extLst>
                <a:ext uri="{FF2B5EF4-FFF2-40B4-BE49-F238E27FC236}">
                  <a16:creationId xmlns:a16="http://schemas.microsoft.com/office/drawing/2014/main" id="{741AC8DF-C92D-4A6C-B85F-73E0049D4E33}"/>
                </a:ext>
              </a:extLst>
            </p:cNvPr>
            <p:cNvGrpSpPr/>
            <p:nvPr/>
          </p:nvGrpSpPr>
          <p:grpSpPr>
            <a:xfrm>
              <a:off x="3841955" y="1661815"/>
              <a:ext cx="1143949" cy="3171846"/>
              <a:chOff x="3061404" y="2130168"/>
              <a:chExt cx="1143949" cy="3171846"/>
            </a:xfrm>
          </p:grpSpPr>
          <p:pic>
            <p:nvPicPr>
              <p:cNvPr id="49" name="图片 48">
                <a:extLst>
                  <a:ext uri="{FF2B5EF4-FFF2-40B4-BE49-F238E27FC236}">
                    <a16:creationId xmlns:a16="http://schemas.microsoft.com/office/drawing/2014/main" id="{19952A88-57F3-4205-9340-EF46E1ED6E6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061404" y="2130168"/>
                <a:ext cx="1140747" cy="855560"/>
              </a:xfrm>
              <a:prstGeom prst="rect">
                <a:avLst/>
              </a:prstGeom>
            </p:spPr>
          </p:pic>
          <p:pic>
            <p:nvPicPr>
              <p:cNvPr id="50" name="图片 49">
                <a:extLst>
                  <a:ext uri="{FF2B5EF4-FFF2-40B4-BE49-F238E27FC236}">
                    <a16:creationId xmlns:a16="http://schemas.microsoft.com/office/drawing/2014/main" id="{706415D8-48A3-4F7D-BC4B-089F6259864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64606" y="3197290"/>
                <a:ext cx="1140747" cy="1169997"/>
              </a:xfrm>
              <a:prstGeom prst="rect">
                <a:avLst/>
              </a:prstGeom>
            </p:spPr>
          </p:pic>
          <p:pic>
            <p:nvPicPr>
              <p:cNvPr id="51" name="图片 50">
                <a:extLst>
                  <a:ext uri="{FF2B5EF4-FFF2-40B4-BE49-F238E27FC236}">
                    <a16:creationId xmlns:a16="http://schemas.microsoft.com/office/drawing/2014/main" id="{A1DAE1F1-3812-4C60-8E00-6C608C25FFB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162" t="9488" r="7837"/>
              <a:stretch/>
            </p:blipFill>
            <p:spPr>
              <a:xfrm>
                <a:off x="3061404" y="4568878"/>
                <a:ext cx="1140748" cy="733136"/>
              </a:xfrm>
              <a:prstGeom prst="rect">
                <a:avLst/>
              </a:prstGeom>
            </p:spPr>
          </p:pic>
        </p:grpSp>
        <p:pic>
          <p:nvPicPr>
            <p:cNvPr id="47" name="图片 46">
              <a:extLst>
                <a:ext uri="{FF2B5EF4-FFF2-40B4-BE49-F238E27FC236}">
                  <a16:creationId xmlns:a16="http://schemas.microsoft.com/office/drawing/2014/main" id="{5725749D-5CC6-4B05-841A-83562F1F6F1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1406" y="2032149"/>
              <a:ext cx="2388161" cy="1978279"/>
            </a:xfrm>
            <a:prstGeom prst="rect">
              <a:avLst/>
            </a:prstGeom>
          </p:spPr>
        </p:pic>
      </p:grpSp>
      <p:grpSp>
        <p:nvGrpSpPr>
          <p:cNvPr id="52" name="组合 51">
            <a:extLst>
              <a:ext uri="{FF2B5EF4-FFF2-40B4-BE49-F238E27FC236}">
                <a16:creationId xmlns:a16="http://schemas.microsoft.com/office/drawing/2014/main" id="{2CAE5794-A1EA-48FF-BAAE-3CE570B69D74}"/>
              </a:ext>
            </a:extLst>
          </p:cNvPr>
          <p:cNvGrpSpPr/>
          <p:nvPr/>
        </p:nvGrpSpPr>
        <p:grpSpPr>
          <a:xfrm>
            <a:off x="458893" y="5086415"/>
            <a:ext cx="3163770" cy="1853936"/>
            <a:chOff x="1071406" y="1661815"/>
            <a:chExt cx="5510369" cy="3171846"/>
          </a:xfrm>
        </p:grpSpPr>
        <p:sp>
          <p:nvSpPr>
            <p:cNvPr id="53" name="AutoShape 2">
              <a:extLst>
                <a:ext uri="{FF2B5EF4-FFF2-40B4-BE49-F238E27FC236}">
                  <a16:creationId xmlns:a16="http://schemas.microsoft.com/office/drawing/2014/main" id="{E16A01A7-EAA1-40AE-81E5-E12B988E6850}"/>
                </a:ext>
              </a:extLst>
            </p:cNvPr>
            <p:cNvSpPr>
              <a:spLocks noChangeAspect="1" noChangeArrowheads="1"/>
            </p:cNvSpPr>
            <p:nvPr/>
          </p:nvSpPr>
          <p:spPr bwMode="auto">
            <a:xfrm>
              <a:off x="6276975" y="3463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4" name="组合 53">
              <a:extLst>
                <a:ext uri="{FF2B5EF4-FFF2-40B4-BE49-F238E27FC236}">
                  <a16:creationId xmlns:a16="http://schemas.microsoft.com/office/drawing/2014/main" id="{7C7D27BE-9223-4FD4-BBE0-9DF29EEEC9C2}"/>
                </a:ext>
              </a:extLst>
            </p:cNvPr>
            <p:cNvGrpSpPr/>
            <p:nvPr/>
          </p:nvGrpSpPr>
          <p:grpSpPr>
            <a:xfrm>
              <a:off x="3841955" y="1661815"/>
              <a:ext cx="1143949" cy="3171846"/>
              <a:chOff x="3061404" y="2130168"/>
              <a:chExt cx="1143949" cy="3171846"/>
            </a:xfrm>
          </p:grpSpPr>
          <p:pic>
            <p:nvPicPr>
              <p:cNvPr id="56" name="图片 55">
                <a:extLst>
                  <a:ext uri="{FF2B5EF4-FFF2-40B4-BE49-F238E27FC236}">
                    <a16:creationId xmlns:a16="http://schemas.microsoft.com/office/drawing/2014/main" id="{AA52524A-8D30-419A-A966-E9AEF094FC3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061404" y="2130168"/>
                <a:ext cx="1140747" cy="855560"/>
              </a:xfrm>
              <a:prstGeom prst="rect">
                <a:avLst/>
              </a:prstGeom>
            </p:spPr>
          </p:pic>
          <p:pic>
            <p:nvPicPr>
              <p:cNvPr id="57" name="图片 56">
                <a:extLst>
                  <a:ext uri="{FF2B5EF4-FFF2-40B4-BE49-F238E27FC236}">
                    <a16:creationId xmlns:a16="http://schemas.microsoft.com/office/drawing/2014/main" id="{44664CD1-A9DA-48F1-B2BD-B4184D7A7DD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64606" y="3197290"/>
                <a:ext cx="1140747" cy="1169997"/>
              </a:xfrm>
              <a:prstGeom prst="rect">
                <a:avLst/>
              </a:prstGeom>
            </p:spPr>
          </p:pic>
          <p:pic>
            <p:nvPicPr>
              <p:cNvPr id="58" name="图片 57">
                <a:extLst>
                  <a:ext uri="{FF2B5EF4-FFF2-40B4-BE49-F238E27FC236}">
                    <a16:creationId xmlns:a16="http://schemas.microsoft.com/office/drawing/2014/main" id="{A2A25F2A-D7A1-4BB7-B2F9-07155229B4C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162" t="9488" r="7837"/>
              <a:stretch/>
            </p:blipFill>
            <p:spPr>
              <a:xfrm>
                <a:off x="3061404" y="4568878"/>
                <a:ext cx="1140748" cy="733136"/>
              </a:xfrm>
              <a:prstGeom prst="rect">
                <a:avLst/>
              </a:prstGeom>
            </p:spPr>
          </p:pic>
        </p:grpSp>
        <p:pic>
          <p:nvPicPr>
            <p:cNvPr id="55" name="图片 54">
              <a:extLst>
                <a:ext uri="{FF2B5EF4-FFF2-40B4-BE49-F238E27FC236}">
                  <a16:creationId xmlns:a16="http://schemas.microsoft.com/office/drawing/2014/main" id="{F2C1C718-C4B8-4540-B76D-357F0EF8D56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1406" y="2032149"/>
              <a:ext cx="2388161" cy="1978279"/>
            </a:xfrm>
            <a:prstGeom prst="rect">
              <a:avLst/>
            </a:prstGeom>
          </p:spPr>
        </p:pic>
      </p:grpSp>
      <p:grpSp>
        <p:nvGrpSpPr>
          <p:cNvPr id="59" name="组合 58">
            <a:extLst>
              <a:ext uri="{FF2B5EF4-FFF2-40B4-BE49-F238E27FC236}">
                <a16:creationId xmlns:a16="http://schemas.microsoft.com/office/drawing/2014/main" id="{0528E720-DC7E-4CD3-B58E-983ED4002CE5}"/>
              </a:ext>
            </a:extLst>
          </p:cNvPr>
          <p:cNvGrpSpPr/>
          <p:nvPr/>
        </p:nvGrpSpPr>
        <p:grpSpPr>
          <a:xfrm>
            <a:off x="6429375" y="5015719"/>
            <a:ext cx="3163770" cy="1853936"/>
            <a:chOff x="1071406" y="1661815"/>
            <a:chExt cx="5510369" cy="3171846"/>
          </a:xfrm>
        </p:grpSpPr>
        <p:sp>
          <p:nvSpPr>
            <p:cNvPr id="60" name="AutoShape 2">
              <a:extLst>
                <a:ext uri="{FF2B5EF4-FFF2-40B4-BE49-F238E27FC236}">
                  <a16:creationId xmlns:a16="http://schemas.microsoft.com/office/drawing/2014/main" id="{82A7E2AA-2F55-4DF1-B0B8-6935CC075407}"/>
                </a:ext>
              </a:extLst>
            </p:cNvPr>
            <p:cNvSpPr>
              <a:spLocks noChangeAspect="1" noChangeArrowheads="1"/>
            </p:cNvSpPr>
            <p:nvPr/>
          </p:nvSpPr>
          <p:spPr bwMode="auto">
            <a:xfrm>
              <a:off x="6276975" y="3463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1" name="组合 60">
              <a:extLst>
                <a:ext uri="{FF2B5EF4-FFF2-40B4-BE49-F238E27FC236}">
                  <a16:creationId xmlns:a16="http://schemas.microsoft.com/office/drawing/2014/main" id="{5DB96BDF-5CFE-4B95-B31A-F9E2EDAF20F9}"/>
                </a:ext>
              </a:extLst>
            </p:cNvPr>
            <p:cNvGrpSpPr/>
            <p:nvPr/>
          </p:nvGrpSpPr>
          <p:grpSpPr>
            <a:xfrm>
              <a:off x="3841955" y="1661815"/>
              <a:ext cx="1143949" cy="3171846"/>
              <a:chOff x="3061404" y="2130168"/>
              <a:chExt cx="1143949" cy="3171846"/>
            </a:xfrm>
          </p:grpSpPr>
          <p:pic>
            <p:nvPicPr>
              <p:cNvPr id="63" name="图片 62">
                <a:extLst>
                  <a:ext uri="{FF2B5EF4-FFF2-40B4-BE49-F238E27FC236}">
                    <a16:creationId xmlns:a16="http://schemas.microsoft.com/office/drawing/2014/main" id="{C5135C54-AA9B-4E32-9BC0-FBEAE6406C4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061404" y="2130168"/>
                <a:ext cx="1140747" cy="855560"/>
              </a:xfrm>
              <a:prstGeom prst="rect">
                <a:avLst/>
              </a:prstGeom>
            </p:spPr>
          </p:pic>
          <p:pic>
            <p:nvPicPr>
              <p:cNvPr id="64" name="图片 63">
                <a:extLst>
                  <a:ext uri="{FF2B5EF4-FFF2-40B4-BE49-F238E27FC236}">
                    <a16:creationId xmlns:a16="http://schemas.microsoft.com/office/drawing/2014/main" id="{43DDE01C-DB5F-49DF-B458-20F09E2DD0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64606" y="3197290"/>
                <a:ext cx="1140747" cy="1169997"/>
              </a:xfrm>
              <a:prstGeom prst="rect">
                <a:avLst/>
              </a:prstGeom>
            </p:spPr>
          </p:pic>
          <p:pic>
            <p:nvPicPr>
              <p:cNvPr id="65" name="图片 64">
                <a:extLst>
                  <a:ext uri="{FF2B5EF4-FFF2-40B4-BE49-F238E27FC236}">
                    <a16:creationId xmlns:a16="http://schemas.microsoft.com/office/drawing/2014/main" id="{1DFA5DF3-FD80-4C93-AF52-6F0FA3A2C3DB}"/>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162" t="9488" r="7837"/>
              <a:stretch/>
            </p:blipFill>
            <p:spPr>
              <a:xfrm>
                <a:off x="3061404" y="4568878"/>
                <a:ext cx="1140748" cy="733136"/>
              </a:xfrm>
              <a:prstGeom prst="rect">
                <a:avLst/>
              </a:prstGeom>
            </p:spPr>
          </p:pic>
        </p:grpSp>
        <p:pic>
          <p:nvPicPr>
            <p:cNvPr id="62" name="图片 61">
              <a:extLst>
                <a:ext uri="{FF2B5EF4-FFF2-40B4-BE49-F238E27FC236}">
                  <a16:creationId xmlns:a16="http://schemas.microsoft.com/office/drawing/2014/main" id="{50000647-CF1A-4C9F-BF28-2E56FA30722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1406" y="2032149"/>
              <a:ext cx="2388161" cy="1978279"/>
            </a:xfrm>
            <a:prstGeom prst="rect">
              <a:avLst/>
            </a:prstGeom>
          </p:spPr>
        </p:pic>
      </p:grpSp>
      <p:sp>
        <p:nvSpPr>
          <p:cNvPr id="67" name="文本框 66">
            <a:extLst>
              <a:ext uri="{FF2B5EF4-FFF2-40B4-BE49-F238E27FC236}">
                <a16:creationId xmlns:a16="http://schemas.microsoft.com/office/drawing/2014/main" id="{92C26FEA-FE2E-4F80-868E-746D83F71491}"/>
              </a:ext>
            </a:extLst>
          </p:cNvPr>
          <p:cNvSpPr txBox="1"/>
          <p:nvPr/>
        </p:nvSpPr>
        <p:spPr>
          <a:xfrm>
            <a:off x="7929995" y="4347938"/>
            <a:ext cx="1357378" cy="307777"/>
          </a:xfrm>
          <a:prstGeom prst="rect">
            <a:avLst/>
          </a:prstGeom>
          <a:noFill/>
        </p:spPr>
        <p:txBody>
          <a:bodyPr wrap="square" rtlCol="0">
            <a:spAutoFit/>
          </a:bodyPr>
          <a:lstStyle/>
          <a:p>
            <a:r>
              <a:rPr lang="zh-CN" altLang="en-US" sz="1400" b="1" dirty="0">
                <a:solidFill>
                  <a:srgbClr val="1C4670"/>
                </a:solidFill>
                <a:ea typeface="印品黑体" panose="00000500000000000000" pitchFamily="2" charset="-122"/>
              </a:rPr>
              <a:t>工控主板</a:t>
            </a:r>
            <a:endParaRPr lang="en-US" altLang="zh-CN" sz="1400" b="1" dirty="0">
              <a:solidFill>
                <a:srgbClr val="1C4670"/>
              </a:solidFill>
              <a:ea typeface="印品黑体" panose="00000500000000000000" pitchFamily="2" charset="-122"/>
            </a:endParaRPr>
          </a:p>
        </p:txBody>
      </p:sp>
      <p:sp>
        <p:nvSpPr>
          <p:cNvPr id="69" name="箭头: 右 68">
            <a:extLst>
              <a:ext uri="{FF2B5EF4-FFF2-40B4-BE49-F238E27FC236}">
                <a16:creationId xmlns:a16="http://schemas.microsoft.com/office/drawing/2014/main" id="{F135B1E6-57F6-41B4-8996-F40EB3192C17}"/>
              </a:ext>
            </a:extLst>
          </p:cNvPr>
          <p:cNvSpPr/>
          <p:nvPr/>
        </p:nvSpPr>
        <p:spPr>
          <a:xfrm>
            <a:off x="5936086" y="2739726"/>
            <a:ext cx="1040602" cy="1106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传递数据</a:t>
            </a:r>
          </a:p>
        </p:txBody>
      </p:sp>
      <p:sp>
        <p:nvSpPr>
          <p:cNvPr id="71" name="箭头: 右 70">
            <a:extLst>
              <a:ext uri="{FF2B5EF4-FFF2-40B4-BE49-F238E27FC236}">
                <a16:creationId xmlns:a16="http://schemas.microsoft.com/office/drawing/2014/main" id="{B2A14CDD-1A99-45E0-90BD-06DC9983841A}"/>
              </a:ext>
            </a:extLst>
          </p:cNvPr>
          <p:cNvSpPr/>
          <p:nvPr/>
        </p:nvSpPr>
        <p:spPr>
          <a:xfrm>
            <a:off x="9748185" y="2739726"/>
            <a:ext cx="1040602" cy="1106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处理数据</a:t>
            </a:r>
          </a:p>
        </p:txBody>
      </p:sp>
      <p:sp>
        <p:nvSpPr>
          <p:cNvPr id="72" name="矩形: 圆角 71">
            <a:extLst>
              <a:ext uri="{FF2B5EF4-FFF2-40B4-BE49-F238E27FC236}">
                <a16:creationId xmlns:a16="http://schemas.microsoft.com/office/drawing/2014/main" id="{020B9204-8706-4B91-8043-A33D8B7E2293}"/>
              </a:ext>
            </a:extLst>
          </p:cNvPr>
          <p:cNvSpPr/>
          <p:nvPr/>
        </p:nvSpPr>
        <p:spPr>
          <a:xfrm>
            <a:off x="10833166" y="5345076"/>
            <a:ext cx="1699286" cy="778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故障在线监测平台</a:t>
            </a:r>
          </a:p>
        </p:txBody>
      </p:sp>
      <p:grpSp>
        <p:nvGrpSpPr>
          <p:cNvPr id="73" name="组合 72">
            <a:extLst>
              <a:ext uri="{FF2B5EF4-FFF2-40B4-BE49-F238E27FC236}">
                <a16:creationId xmlns:a16="http://schemas.microsoft.com/office/drawing/2014/main" id="{993E7664-C6FB-403B-BF91-0AEEB6824AF4}"/>
              </a:ext>
            </a:extLst>
          </p:cNvPr>
          <p:cNvGrpSpPr/>
          <p:nvPr/>
        </p:nvGrpSpPr>
        <p:grpSpPr>
          <a:xfrm>
            <a:off x="-12427" y="-171122"/>
            <a:ext cx="12858750" cy="1210398"/>
            <a:chOff x="-12427" y="-171122"/>
            <a:chExt cx="12858750" cy="1210398"/>
          </a:xfrm>
        </p:grpSpPr>
        <p:grpSp>
          <p:nvGrpSpPr>
            <p:cNvPr id="74" name="组合 73">
              <a:extLst>
                <a:ext uri="{FF2B5EF4-FFF2-40B4-BE49-F238E27FC236}">
                  <a16:creationId xmlns:a16="http://schemas.microsoft.com/office/drawing/2014/main" id="{4ABBC4E6-F655-4D11-8428-14A15EF8595C}"/>
                </a:ext>
              </a:extLst>
            </p:cNvPr>
            <p:cNvGrpSpPr/>
            <p:nvPr/>
          </p:nvGrpSpPr>
          <p:grpSpPr>
            <a:xfrm>
              <a:off x="-12427" y="-171122"/>
              <a:ext cx="12858750" cy="1210398"/>
              <a:chOff x="-12427" y="-171122"/>
              <a:chExt cx="12858750" cy="1210398"/>
            </a:xfrm>
          </p:grpSpPr>
          <p:sp>
            <p:nvSpPr>
              <p:cNvPr id="76" name="矩形 75">
                <a:extLst>
                  <a:ext uri="{FF2B5EF4-FFF2-40B4-BE49-F238E27FC236}">
                    <a16:creationId xmlns:a16="http://schemas.microsoft.com/office/drawing/2014/main" id="{00C41C72-64E8-4046-A954-3D4021800EA1}"/>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D8791D3F-F6ED-41AB-B5B4-369889654276}"/>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78" name="文本框 77">
                <a:extLst>
                  <a:ext uri="{FF2B5EF4-FFF2-40B4-BE49-F238E27FC236}">
                    <a16:creationId xmlns:a16="http://schemas.microsoft.com/office/drawing/2014/main" id="{58F896F1-80B7-44DD-988C-88260E9A399A}"/>
                  </a:ext>
                </a:extLst>
              </p:cNvPr>
              <p:cNvSpPr txBox="1"/>
              <p:nvPr/>
            </p:nvSpPr>
            <p:spPr>
              <a:xfrm>
                <a:off x="5716968" y="239363"/>
                <a:ext cx="1415772" cy="461665"/>
              </a:xfrm>
              <a:prstGeom prst="rect">
                <a:avLst/>
              </a:prstGeom>
              <a:noFill/>
            </p:spPr>
            <p:txBody>
              <a:bodyPr wrap="none" rtlCol="0">
                <a:spAutoFit/>
              </a:bodyPr>
              <a:lstStyle>
                <a:defPPr>
                  <a:defRPr lang="zh-CN"/>
                </a:defPPr>
                <a:lvl1pPr>
                  <a:defRPr sz="2400">
                    <a:solidFill>
                      <a:schemeClr val="bg1">
                        <a:lumMod val="85000"/>
                      </a:schemeClr>
                    </a:solidFill>
                    <a:latin typeface="微软雅黑" panose="020B0503020204020204" pitchFamily="34" charset="-122"/>
                    <a:ea typeface="印品黑体" panose="00000500000000000000"/>
                  </a:defRPr>
                </a:lvl1pPr>
              </a:lstStyle>
              <a:p>
                <a:r>
                  <a:rPr lang="zh-CN" altLang="en-US" dirty="0"/>
                  <a:t>设计原理</a:t>
                </a:r>
              </a:p>
            </p:txBody>
          </p:sp>
          <p:sp>
            <p:nvSpPr>
              <p:cNvPr id="79" name="文本框 78">
                <a:extLst>
                  <a:ext uri="{FF2B5EF4-FFF2-40B4-BE49-F238E27FC236}">
                    <a16:creationId xmlns:a16="http://schemas.microsoft.com/office/drawing/2014/main" id="{FCF4F794-4EC4-48BA-958F-DA37EF40DA4C}"/>
                  </a:ext>
                </a:extLst>
              </p:cNvPr>
              <p:cNvSpPr txBox="1"/>
              <p:nvPr/>
            </p:nvSpPr>
            <p:spPr>
              <a:xfrm>
                <a:off x="7642713"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硬件构成</a:t>
                </a:r>
              </a:p>
            </p:txBody>
          </p:sp>
          <p:pic>
            <p:nvPicPr>
              <p:cNvPr id="80" name="图片 79">
                <a:extLst>
                  <a:ext uri="{FF2B5EF4-FFF2-40B4-BE49-F238E27FC236}">
                    <a16:creationId xmlns:a16="http://schemas.microsoft.com/office/drawing/2014/main" id="{4E875071-3613-4916-AD4A-D07EE14A5AB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75" name="文本框 74">
              <a:extLst>
                <a:ext uri="{FF2B5EF4-FFF2-40B4-BE49-F238E27FC236}">
                  <a16:creationId xmlns:a16="http://schemas.microsoft.com/office/drawing/2014/main" id="{F12C71C8-9D9F-4788-AD50-A7DFDA58F7F8}"/>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sp>
        <p:nvSpPr>
          <p:cNvPr id="2" name="矩形: 圆角 1">
            <a:extLst>
              <a:ext uri="{FF2B5EF4-FFF2-40B4-BE49-F238E27FC236}">
                <a16:creationId xmlns:a16="http://schemas.microsoft.com/office/drawing/2014/main" id="{8643B1A4-FBEE-4F72-A8B9-80CAE8394FBE}"/>
              </a:ext>
            </a:extLst>
          </p:cNvPr>
          <p:cNvSpPr/>
          <p:nvPr/>
        </p:nvSpPr>
        <p:spPr>
          <a:xfrm>
            <a:off x="10788787" y="2842278"/>
            <a:ext cx="1625237" cy="7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服务器数据库</a:t>
            </a:r>
          </a:p>
        </p:txBody>
      </p:sp>
      <p:sp>
        <p:nvSpPr>
          <p:cNvPr id="6" name="箭头: 右 5">
            <a:extLst>
              <a:ext uri="{FF2B5EF4-FFF2-40B4-BE49-F238E27FC236}">
                <a16:creationId xmlns:a16="http://schemas.microsoft.com/office/drawing/2014/main" id="{0E47F433-9D7D-4548-8A76-8B180BE4E886}"/>
              </a:ext>
            </a:extLst>
          </p:cNvPr>
          <p:cNvSpPr/>
          <p:nvPr/>
        </p:nvSpPr>
        <p:spPr>
          <a:xfrm rot="5400000">
            <a:off x="10500571" y="3794876"/>
            <a:ext cx="1140747" cy="1106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t>读取数据</a:t>
            </a:r>
          </a:p>
        </p:txBody>
      </p:sp>
      <p:sp>
        <p:nvSpPr>
          <p:cNvPr id="7" name="箭头: 右 6">
            <a:extLst>
              <a:ext uri="{FF2B5EF4-FFF2-40B4-BE49-F238E27FC236}">
                <a16:creationId xmlns:a16="http://schemas.microsoft.com/office/drawing/2014/main" id="{FEE8C74B-51E2-47B0-8C75-87B9B7BBCEFA}"/>
              </a:ext>
            </a:extLst>
          </p:cNvPr>
          <p:cNvSpPr/>
          <p:nvPr/>
        </p:nvSpPr>
        <p:spPr>
          <a:xfrm rot="16200000">
            <a:off x="11663268" y="3677999"/>
            <a:ext cx="1140747" cy="1106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t>调度管理</a:t>
            </a:r>
          </a:p>
        </p:txBody>
      </p:sp>
    </p:spTree>
    <p:custDataLst>
      <p:tags r:id="rId1"/>
    </p:custDataLst>
    <p:extLst>
      <p:ext uri="{BB962C8B-B14F-4D97-AF65-F5344CB8AC3E}">
        <p14:creationId xmlns:p14="http://schemas.microsoft.com/office/powerpoint/2010/main" val="2982557351"/>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5485652" y="3177888"/>
            <a:ext cx="428835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45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2020</a:t>
            </a:r>
          </a:p>
          <a:p>
            <a:r>
              <a:rPr lang="zh-CN" altLang="en-US" sz="8000"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软件构成</a:t>
            </a:r>
          </a:p>
        </p:txBody>
      </p:sp>
      <p:sp>
        <p:nvSpPr>
          <p:cNvPr id="5124" name="矩形 10"/>
          <p:cNvSpPr>
            <a:spLocks noChangeArrowheads="1"/>
          </p:cNvSpPr>
          <p:nvPr/>
        </p:nvSpPr>
        <p:spPr bwMode="auto">
          <a:xfrm>
            <a:off x="5277248" y="2460569"/>
            <a:ext cx="7189212" cy="50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ENERGY SAVING &amp; EMISSION REDUCTION</a:t>
            </a:r>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5125" name="直接连接符 11"/>
          <p:cNvSpPr>
            <a:spLocks noChangeShapeType="1"/>
          </p:cNvSpPr>
          <p:nvPr/>
        </p:nvSpPr>
        <p:spPr bwMode="auto">
          <a:xfrm>
            <a:off x="5565279" y="3046794"/>
            <a:ext cx="6048672"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7" name="Text Box 3"/>
          <p:cNvSpPr>
            <a:spLocks noChangeArrowheads="1"/>
          </p:cNvSpPr>
          <p:nvPr/>
        </p:nvSpPr>
        <p:spPr bwMode="auto">
          <a:xfrm>
            <a:off x="1052780" y="1732187"/>
            <a:ext cx="4176143" cy="417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0</a:t>
            </a:r>
            <a:r>
              <a:rPr lang="en-US" altLang="zh-CN"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4</a:t>
            </a:r>
            <a:endParaRPr lang="zh-CN" altLang="en-US" sz="26529"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pic>
        <p:nvPicPr>
          <p:cNvPr id="8" name="音频 7">
            <a:hlinkClick r:id="" action="ppaction://media"/>
            <a:extLst>
              <a:ext uri="{FF2B5EF4-FFF2-40B4-BE49-F238E27FC236}">
                <a16:creationId xmlns:a16="http://schemas.microsoft.com/office/drawing/2014/main" id="{DE95445E-27BA-4688-9CEB-196D1A6A61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3250" y="6407150"/>
            <a:ext cx="609600" cy="609600"/>
          </a:xfrm>
          <a:prstGeom prst="rect">
            <a:avLst/>
          </a:prstGeom>
        </p:spPr>
      </p:pic>
    </p:spTree>
    <p:extLst>
      <p:ext uri="{BB962C8B-B14F-4D97-AF65-F5344CB8AC3E}">
        <p14:creationId xmlns:p14="http://schemas.microsoft.com/office/powerpoint/2010/main" val="4125911452"/>
      </p:ext>
    </p:extLst>
  </p:cSld>
  <p:clrMapOvr>
    <a:masterClrMapping/>
  </p:clrMapOvr>
  <mc:AlternateContent xmlns:mc="http://schemas.openxmlformats.org/markup-compatibility/2006" xmlns:p14="http://schemas.microsoft.com/office/powerpoint/2010/main">
    <mc:Choice Requires="p14">
      <p:transition p14:dur="0" advTm="1318"/>
    </mc:Choice>
    <mc:Fallback xmlns="">
      <p:transition advTm="1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3C6D031A-1BE5-459E-AE25-2982FA4ACD1D}"/>
              </a:ext>
            </a:extLst>
          </p:cNvPr>
          <p:cNvPicPr>
            <a:picLocks noChangeAspect="1"/>
          </p:cNvPicPr>
          <p:nvPr/>
        </p:nvPicPr>
        <p:blipFill>
          <a:blip r:embed="rId4"/>
          <a:stretch>
            <a:fillRect/>
          </a:stretch>
        </p:blipFill>
        <p:spPr>
          <a:xfrm>
            <a:off x="2546793" y="1505337"/>
            <a:ext cx="7740309" cy="5504220"/>
          </a:xfrm>
          <a:prstGeom prst="rect">
            <a:avLst/>
          </a:prstGeom>
        </p:spPr>
      </p:pic>
      <p:sp>
        <p:nvSpPr>
          <p:cNvPr id="59" name="文本框 58">
            <a:extLst>
              <a:ext uri="{FF2B5EF4-FFF2-40B4-BE49-F238E27FC236}">
                <a16:creationId xmlns:a16="http://schemas.microsoft.com/office/drawing/2014/main" id="{5ECE6C44-35FF-450A-9792-8A4E7C0524AA}"/>
              </a:ext>
            </a:extLst>
          </p:cNvPr>
          <p:cNvSpPr txBox="1"/>
          <p:nvPr/>
        </p:nvSpPr>
        <p:spPr>
          <a:xfrm>
            <a:off x="412136" y="1032598"/>
            <a:ext cx="3391727"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系统结构：</a:t>
            </a:r>
            <a:endParaRPr lang="en-US" altLang="zh-CN" sz="2800" b="1" dirty="0">
              <a:solidFill>
                <a:srgbClr val="1C4670"/>
              </a:solidFill>
              <a:ea typeface="印品黑体" panose="00000500000000000000" pitchFamily="2" charset="-122"/>
            </a:endParaRPr>
          </a:p>
        </p:txBody>
      </p:sp>
      <p:grpSp>
        <p:nvGrpSpPr>
          <p:cNvPr id="60" name="组合 59">
            <a:extLst>
              <a:ext uri="{FF2B5EF4-FFF2-40B4-BE49-F238E27FC236}">
                <a16:creationId xmlns:a16="http://schemas.microsoft.com/office/drawing/2014/main" id="{7694AAE1-22D7-4A83-9F9B-31D9A1E813C3}"/>
              </a:ext>
            </a:extLst>
          </p:cNvPr>
          <p:cNvGrpSpPr/>
          <p:nvPr/>
        </p:nvGrpSpPr>
        <p:grpSpPr>
          <a:xfrm>
            <a:off x="-12427" y="-171122"/>
            <a:ext cx="12858750" cy="1210398"/>
            <a:chOff x="-12427" y="-171122"/>
            <a:chExt cx="12858750" cy="1210398"/>
          </a:xfrm>
        </p:grpSpPr>
        <p:grpSp>
          <p:nvGrpSpPr>
            <p:cNvPr id="61" name="组合 60">
              <a:extLst>
                <a:ext uri="{FF2B5EF4-FFF2-40B4-BE49-F238E27FC236}">
                  <a16:creationId xmlns:a16="http://schemas.microsoft.com/office/drawing/2014/main" id="{162CD0D2-E877-42D9-9EB9-0F8F493E7DC4}"/>
                </a:ext>
              </a:extLst>
            </p:cNvPr>
            <p:cNvGrpSpPr/>
            <p:nvPr/>
          </p:nvGrpSpPr>
          <p:grpSpPr>
            <a:xfrm>
              <a:off x="-12427" y="-171122"/>
              <a:ext cx="12858750" cy="1210398"/>
              <a:chOff x="-12427" y="-171122"/>
              <a:chExt cx="12858750" cy="1210398"/>
            </a:xfrm>
          </p:grpSpPr>
          <p:sp>
            <p:nvSpPr>
              <p:cNvPr id="63" name="矩形 62">
                <a:extLst>
                  <a:ext uri="{FF2B5EF4-FFF2-40B4-BE49-F238E27FC236}">
                    <a16:creationId xmlns:a16="http://schemas.microsoft.com/office/drawing/2014/main" id="{1A39ED6E-367E-474D-8CBB-7C056908D162}"/>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50C9E04B-F4AB-4935-B216-5F80AC89715F}"/>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65" name="文本框 64">
                <a:extLst>
                  <a:ext uri="{FF2B5EF4-FFF2-40B4-BE49-F238E27FC236}">
                    <a16:creationId xmlns:a16="http://schemas.microsoft.com/office/drawing/2014/main" id="{739549F6-5AEC-4C72-A6D5-1D8626B3E902}"/>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设计原理</a:t>
                </a:r>
              </a:p>
            </p:txBody>
          </p:sp>
          <p:sp>
            <p:nvSpPr>
              <p:cNvPr id="66" name="文本框 65">
                <a:extLst>
                  <a:ext uri="{FF2B5EF4-FFF2-40B4-BE49-F238E27FC236}">
                    <a16:creationId xmlns:a16="http://schemas.microsoft.com/office/drawing/2014/main" id="{317F18BB-671D-4579-80F1-C5C099B52BF0}"/>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67" name="图片 66">
                <a:extLst>
                  <a:ext uri="{FF2B5EF4-FFF2-40B4-BE49-F238E27FC236}">
                    <a16:creationId xmlns:a16="http://schemas.microsoft.com/office/drawing/2014/main" id="{2D3B6548-01F4-486D-933F-0D073D47D0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62" name="文本框 61">
              <a:extLst>
                <a:ext uri="{FF2B5EF4-FFF2-40B4-BE49-F238E27FC236}">
                  <a16:creationId xmlns:a16="http://schemas.microsoft.com/office/drawing/2014/main" id="{1A141691-5F50-4E75-BD3B-41CA3ADE4413}"/>
                </a:ext>
              </a:extLst>
            </p:cNvPr>
            <p:cNvSpPr txBox="1"/>
            <p:nvPr/>
          </p:nvSpPr>
          <p:spPr>
            <a:xfrm>
              <a:off x="9710858" y="239362"/>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软件组成</a:t>
              </a:r>
            </a:p>
          </p:txBody>
        </p:sp>
      </p:grpSp>
      <p:sp>
        <p:nvSpPr>
          <p:cNvPr id="2" name="矩形 1">
            <a:extLst>
              <a:ext uri="{FF2B5EF4-FFF2-40B4-BE49-F238E27FC236}">
                <a16:creationId xmlns:a16="http://schemas.microsoft.com/office/drawing/2014/main" id="{29F429AD-A653-4D33-B60F-5F39D4E0A1D0}"/>
              </a:ext>
            </a:extLst>
          </p:cNvPr>
          <p:cNvSpPr/>
          <p:nvPr/>
        </p:nvSpPr>
        <p:spPr>
          <a:xfrm>
            <a:off x="2556093" y="1512015"/>
            <a:ext cx="1512168" cy="545373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数据库</a:t>
            </a:r>
            <a:endParaRPr lang="en-US" altLang="zh-CN" dirty="0"/>
          </a:p>
          <a:p>
            <a:pPr algn="ctr"/>
            <a:r>
              <a:rPr lang="en-US" altLang="zh-CN" dirty="0"/>
              <a:t>MySQL</a:t>
            </a: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3" name="矩形 2">
            <a:extLst>
              <a:ext uri="{FF2B5EF4-FFF2-40B4-BE49-F238E27FC236}">
                <a16:creationId xmlns:a16="http://schemas.microsoft.com/office/drawing/2014/main" id="{878C35BB-2B71-4E50-9C5C-B58C49E1575D}"/>
              </a:ext>
            </a:extLst>
          </p:cNvPr>
          <p:cNvSpPr/>
          <p:nvPr/>
        </p:nvSpPr>
        <p:spPr>
          <a:xfrm>
            <a:off x="6736721" y="1505337"/>
            <a:ext cx="1512168" cy="545373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上位机界面</a:t>
            </a:r>
            <a:endParaRPr lang="en-US" altLang="zh-CN" dirty="0"/>
          </a:p>
          <a:p>
            <a:pPr algn="ctr"/>
            <a:r>
              <a:rPr lang="en-US" altLang="zh-CN" dirty="0" err="1"/>
              <a:t>PyQt</a:t>
            </a: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Tree>
    <p:custDataLst>
      <p:tags r:id="rId1"/>
    </p:custDataLst>
    <p:extLst>
      <p:ext uri="{BB962C8B-B14F-4D97-AF65-F5344CB8AC3E}">
        <p14:creationId xmlns:p14="http://schemas.microsoft.com/office/powerpoint/2010/main" val="2812332093"/>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E1263E8-03F4-47AF-B31A-00EC4DD11958}"/>
              </a:ext>
            </a:extLst>
          </p:cNvPr>
          <p:cNvGrpSpPr/>
          <p:nvPr/>
        </p:nvGrpSpPr>
        <p:grpSpPr>
          <a:xfrm>
            <a:off x="1603664" y="0"/>
            <a:ext cx="9644063" cy="4956172"/>
            <a:chOff x="0" y="-1"/>
            <a:chExt cx="12858752" cy="6608231"/>
          </a:xfrm>
        </p:grpSpPr>
        <p:sp>
          <p:nvSpPr>
            <p:cNvPr id="12" name="矩形 11">
              <a:extLst>
                <a:ext uri="{FF2B5EF4-FFF2-40B4-BE49-F238E27FC236}">
                  <a16:creationId xmlns:a16="http://schemas.microsoft.com/office/drawing/2014/main" id="{70AE7D07-CBED-4A6C-A2FD-8848AF1D9DEF}"/>
                </a:ext>
              </a:extLst>
            </p:cNvPr>
            <p:cNvSpPr/>
            <p:nvPr/>
          </p:nvSpPr>
          <p:spPr>
            <a:xfrm>
              <a:off x="0" y="-1"/>
              <a:ext cx="12858752" cy="12103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13" name="文本框 12">
              <a:extLst>
                <a:ext uri="{FF2B5EF4-FFF2-40B4-BE49-F238E27FC236}">
                  <a16:creationId xmlns:a16="http://schemas.microsoft.com/office/drawing/2014/main" id="{C4B8837A-E4E6-489E-8A9B-B31A6F137A63}"/>
                </a:ext>
              </a:extLst>
            </p:cNvPr>
            <p:cNvSpPr txBox="1"/>
            <p:nvPr/>
          </p:nvSpPr>
          <p:spPr>
            <a:xfrm>
              <a:off x="318941" y="156422"/>
              <a:ext cx="4032448" cy="615554"/>
            </a:xfrm>
            <a:prstGeom prst="rect">
              <a:avLst/>
            </a:prstGeom>
            <a:noFill/>
          </p:spPr>
          <p:txBody>
            <a:bodyPr wrap="square" rtlCol="0">
              <a:spAutoFit/>
            </a:bodyPr>
            <a:lstStyle/>
            <a:p>
              <a:r>
                <a:rPr lang="zh-CN" altLang="en-US" sz="2400" b="1" dirty="0">
                  <a:solidFill>
                    <a:schemeClr val="bg1"/>
                  </a:solidFill>
                  <a:latin typeface="印品黑体"/>
                  <a:ea typeface="印品黑体"/>
                </a:rPr>
                <a:t>电机在线监测系统</a:t>
              </a:r>
            </a:p>
          </p:txBody>
        </p:sp>
        <p:pic>
          <p:nvPicPr>
            <p:cNvPr id="15" name="图片 14">
              <a:extLst>
                <a:ext uri="{FF2B5EF4-FFF2-40B4-BE49-F238E27FC236}">
                  <a16:creationId xmlns:a16="http://schemas.microsoft.com/office/drawing/2014/main" id="{DB1666C4-6AAF-4B4D-A102-6CC3CE5E4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0350" y="5397831"/>
              <a:ext cx="2904955" cy="1210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8" name="组合 7">
            <a:extLst>
              <a:ext uri="{FF2B5EF4-FFF2-40B4-BE49-F238E27FC236}">
                <a16:creationId xmlns:a16="http://schemas.microsoft.com/office/drawing/2014/main" id="{99FC6A1D-BDD3-4A55-9772-C1133E1A1696}"/>
              </a:ext>
            </a:extLst>
          </p:cNvPr>
          <p:cNvGrpSpPr/>
          <p:nvPr/>
        </p:nvGrpSpPr>
        <p:grpSpPr>
          <a:xfrm>
            <a:off x="5347953" y="117318"/>
            <a:ext cx="5472604" cy="663609"/>
            <a:chOff x="5277250" y="173149"/>
            <a:chExt cx="6419190" cy="884812"/>
          </a:xfrm>
        </p:grpSpPr>
        <p:sp>
          <p:nvSpPr>
            <p:cNvPr id="2" name="矩形: 剪去单角 1">
              <a:extLst>
                <a:ext uri="{FF2B5EF4-FFF2-40B4-BE49-F238E27FC236}">
                  <a16:creationId xmlns:a16="http://schemas.microsoft.com/office/drawing/2014/main" id="{B885968D-CD08-44A1-A090-A0728EC3C01F}"/>
                </a:ext>
              </a:extLst>
            </p:cNvPr>
            <p:cNvSpPr/>
            <p:nvPr/>
          </p:nvSpPr>
          <p:spPr>
            <a:xfrm>
              <a:off x="5277250" y="173149"/>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印品黑体"/>
                </a:rPr>
                <a:t>在线监控</a:t>
              </a:r>
            </a:p>
          </p:txBody>
        </p:sp>
        <p:sp>
          <p:nvSpPr>
            <p:cNvPr id="3" name="矩形: 剪去单角 2">
              <a:extLst>
                <a:ext uri="{FF2B5EF4-FFF2-40B4-BE49-F238E27FC236}">
                  <a16:creationId xmlns:a16="http://schemas.microsoft.com/office/drawing/2014/main" id="{A39DF653-0822-4208-959C-754A31764859}"/>
                </a:ext>
              </a:extLst>
            </p:cNvPr>
            <p:cNvSpPr/>
            <p:nvPr/>
          </p:nvSpPr>
          <p:spPr>
            <a:xfrm>
              <a:off x="6929346" y="193865"/>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印品黑体"/>
                </a:rPr>
                <a:t>视频监控</a:t>
              </a:r>
            </a:p>
          </p:txBody>
        </p:sp>
        <p:sp>
          <p:nvSpPr>
            <p:cNvPr id="4" name="矩形: 剪去单角 3">
              <a:extLst>
                <a:ext uri="{FF2B5EF4-FFF2-40B4-BE49-F238E27FC236}">
                  <a16:creationId xmlns:a16="http://schemas.microsoft.com/office/drawing/2014/main" id="{C249AC6E-80C0-4F3C-82E8-24A838E292F8}"/>
                </a:ext>
              </a:extLst>
            </p:cNvPr>
            <p:cNvSpPr/>
            <p:nvPr/>
          </p:nvSpPr>
          <p:spPr>
            <a:xfrm>
              <a:off x="8581440" y="193865"/>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印品黑体"/>
                </a:rPr>
                <a:t>报警监控</a:t>
              </a:r>
            </a:p>
          </p:txBody>
        </p:sp>
        <p:sp>
          <p:nvSpPr>
            <p:cNvPr id="5" name="矩形: 剪去单角 4">
              <a:extLst>
                <a:ext uri="{FF2B5EF4-FFF2-40B4-BE49-F238E27FC236}">
                  <a16:creationId xmlns:a16="http://schemas.microsoft.com/office/drawing/2014/main" id="{17F5FE0E-72EE-4555-B6B1-AF1F6A88F6EB}"/>
                </a:ext>
              </a:extLst>
            </p:cNvPr>
            <p:cNvSpPr/>
            <p:nvPr/>
          </p:nvSpPr>
          <p:spPr>
            <a:xfrm>
              <a:off x="10243963" y="176952"/>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印品黑体"/>
                </a:rPr>
                <a:t>检修管理</a:t>
              </a:r>
            </a:p>
          </p:txBody>
        </p:sp>
      </p:grpSp>
      <p:sp>
        <p:nvSpPr>
          <p:cNvPr id="9" name="矩形 8">
            <a:extLst>
              <a:ext uri="{FF2B5EF4-FFF2-40B4-BE49-F238E27FC236}">
                <a16:creationId xmlns:a16="http://schemas.microsoft.com/office/drawing/2014/main" id="{9B9DD5EA-318E-4E19-9D8A-D2B11851ED6B}"/>
              </a:ext>
            </a:extLst>
          </p:cNvPr>
          <p:cNvSpPr/>
          <p:nvPr/>
        </p:nvSpPr>
        <p:spPr>
          <a:xfrm>
            <a:off x="1591747" y="1109742"/>
            <a:ext cx="1941711" cy="620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latin typeface="印品黑体"/>
              </a:rPr>
              <a:t>1</a:t>
            </a:r>
            <a:r>
              <a:rPr lang="zh-CN" altLang="en-US" dirty="0">
                <a:latin typeface="印品黑体"/>
              </a:rPr>
              <a:t>区</a:t>
            </a:r>
            <a:endParaRPr lang="en-US" altLang="zh-CN" dirty="0">
              <a:latin typeface="印品黑体"/>
            </a:endParaRPr>
          </a:p>
          <a:p>
            <a:pPr marL="925513" lvl="1" indent="-285750">
              <a:buFont typeface="Arial" panose="020B0604020202020204" pitchFamily="34" charset="0"/>
              <a:buChar char="•"/>
            </a:pPr>
            <a:r>
              <a:rPr lang="en-US" altLang="zh-CN" dirty="0">
                <a:latin typeface="印品黑体"/>
              </a:rPr>
              <a:t>001</a:t>
            </a:r>
          </a:p>
          <a:p>
            <a:pPr marL="925513" lvl="1" indent="-285750">
              <a:buFont typeface="Arial" panose="020B0604020202020204" pitchFamily="34" charset="0"/>
              <a:buChar char="•"/>
            </a:pPr>
            <a:r>
              <a:rPr lang="en-US" altLang="zh-CN" dirty="0">
                <a:latin typeface="印品黑体"/>
              </a:rPr>
              <a:t>002</a:t>
            </a:r>
          </a:p>
          <a:p>
            <a:pPr marL="925513" lvl="1" indent="-285750">
              <a:buFont typeface="Arial" panose="020B0604020202020204" pitchFamily="34" charset="0"/>
              <a:buChar char="•"/>
            </a:pPr>
            <a:r>
              <a:rPr lang="en-US" altLang="zh-CN" dirty="0">
                <a:latin typeface="印品黑体"/>
              </a:rPr>
              <a:t>003</a:t>
            </a:r>
          </a:p>
          <a:p>
            <a:pPr marL="925513" lvl="1" indent="-285750">
              <a:buFont typeface="Arial" panose="020B0604020202020204" pitchFamily="34" charset="0"/>
              <a:buChar char="•"/>
            </a:pPr>
            <a:r>
              <a:rPr lang="en-US" altLang="zh-CN" dirty="0">
                <a:latin typeface="印品黑体"/>
              </a:rPr>
              <a:t>004</a:t>
            </a:r>
          </a:p>
          <a:p>
            <a:pPr marL="285750" indent="-285750">
              <a:buFont typeface="Arial" panose="020B0604020202020204" pitchFamily="34" charset="0"/>
              <a:buChar char="•"/>
            </a:pPr>
            <a:r>
              <a:rPr lang="en-US" altLang="zh-CN" dirty="0">
                <a:latin typeface="印品黑体"/>
              </a:rPr>
              <a:t>2</a:t>
            </a:r>
            <a:r>
              <a:rPr lang="zh-CN" altLang="en-US" dirty="0">
                <a:latin typeface="印品黑体"/>
              </a:rPr>
              <a:t>区</a:t>
            </a:r>
            <a:endParaRPr lang="en-US" altLang="zh-CN" dirty="0">
              <a:latin typeface="印品黑体"/>
            </a:endParaRPr>
          </a:p>
          <a:p>
            <a:pPr marL="925513" lvl="1" indent="-285750">
              <a:buFont typeface="Arial" panose="020B0604020202020204" pitchFamily="34" charset="0"/>
              <a:buChar char="•"/>
            </a:pPr>
            <a:r>
              <a:rPr lang="en-US" altLang="zh-CN" dirty="0">
                <a:latin typeface="印品黑体"/>
              </a:rPr>
              <a:t>005</a:t>
            </a:r>
          </a:p>
          <a:p>
            <a:pPr marL="925513" lvl="1" indent="-285750">
              <a:buFont typeface="Arial" panose="020B0604020202020204" pitchFamily="34" charset="0"/>
              <a:buChar char="•"/>
            </a:pPr>
            <a:r>
              <a:rPr lang="en-US" altLang="zh-CN" dirty="0">
                <a:latin typeface="印品黑体"/>
              </a:rPr>
              <a:t>006</a:t>
            </a:r>
          </a:p>
          <a:p>
            <a:pPr marL="925513" lvl="1" indent="-285750">
              <a:buFont typeface="Arial" panose="020B0604020202020204" pitchFamily="34" charset="0"/>
              <a:buChar char="•"/>
            </a:pPr>
            <a:r>
              <a:rPr lang="en-US" altLang="zh-CN" dirty="0">
                <a:latin typeface="印品黑体"/>
              </a:rPr>
              <a:t>007</a:t>
            </a:r>
          </a:p>
          <a:p>
            <a:pPr marL="925513" lvl="1" indent="-285750">
              <a:buFont typeface="Arial" panose="020B0604020202020204" pitchFamily="34" charset="0"/>
              <a:buChar char="•"/>
            </a:pPr>
            <a:r>
              <a:rPr lang="en-US" altLang="zh-CN" dirty="0">
                <a:latin typeface="印品黑体"/>
              </a:rPr>
              <a:t>008</a:t>
            </a:r>
          </a:p>
          <a:p>
            <a:pPr marL="285750" indent="-285750">
              <a:buFont typeface="Arial" panose="020B0604020202020204" pitchFamily="34" charset="0"/>
              <a:buChar char="•"/>
            </a:pPr>
            <a:r>
              <a:rPr lang="en-US" altLang="zh-CN" dirty="0">
                <a:latin typeface="印品黑体"/>
              </a:rPr>
              <a:t>3</a:t>
            </a:r>
            <a:r>
              <a:rPr lang="zh-CN" altLang="en-US" dirty="0">
                <a:latin typeface="印品黑体"/>
              </a:rPr>
              <a:t>区</a:t>
            </a:r>
            <a:endParaRPr lang="en-US" altLang="zh-CN" dirty="0">
              <a:latin typeface="印品黑体"/>
            </a:endParaRPr>
          </a:p>
          <a:p>
            <a:pPr marL="925513" lvl="1" indent="-285750">
              <a:buFont typeface="Arial" panose="020B0604020202020204" pitchFamily="34" charset="0"/>
              <a:buChar char="•"/>
            </a:pPr>
            <a:r>
              <a:rPr lang="en-US" altLang="zh-CN" dirty="0">
                <a:latin typeface="印品黑体"/>
              </a:rPr>
              <a:t>009</a:t>
            </a:r>
          </a:p>
          <a:p>
            <a:pPr marL="925513" lvl="1" indent="-285750">
              <a:buFont typeface="Arial" panose="020B0604020202020204" pitchFamily="34" charset="0"/>
              <a:buChar char="•"/>
            </a:pPr>
            <a:r>
              <a:rPr lang="en-US" altLang="zh-CN" dirty="0">
                <a:latin typeface="印品黑体"/>
              </a:rPr>
              <a:t>010</a:t>
            </a:r>
          </a:p>
          <a:p>
            <a:pPr marL="925513" lvl="1" indent="-285750">
              <a:buFont typeface="Arial" panose="020B0604020202020204" pitchFamily="34" charset="0"/>
              <a:buChar char="•"/>
            </a:pPr>
            <a:r>
              <a:rPr lang="en-US" altLang="zh-CN" dirty="0">
                <a:latin typeface="印品黑体"/>
              </a:rPr>
              <a:t>011</a:t>
            </a: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p:txBody>
      </p:sp>
      <p:sp>
        <p:nvSpPr>
          <p:cNvPr id="14" name="矩形 13">
            <a:extLst>
              <a:ext uri="{FF2B5EF4-FFF2-40B4-BE49-F238E27FC236}">
                <a16:creationId xmlns:a16="http://schemas.microsoft.com/office/drawing/2014/main" id="{A84865B9-ECA8-4383-8632-75DA79B329D2}"/>
              </a:ext>
            </a:extLst>
          </p:cNvPr>
          <p:cNvSpPr/>
          <p:nvPr/>
        </p:nvSpPr>
        <p:spPr>
          <a:xfrm>
            <a:off x="1611026" y="780926"/>
            <a:ext cx="9644063" cy="32881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a:endParaRPr>
          </a:p>
        </p:txBody>
      </p:sp>
      <p:graphicFrame>
        <p:nvGraphicFramePr>
          <p:cNvPr id="17" name="表格 19">
            <a:extLst>
              <a:ext uri="{FF2B5EF4-FFF2-40B4-BE49-F238E27FC236}">
                <a16:creationId xmlns:a16="http://schemas.microsoft.com/office/drawing/2014/main" id="{85188291-6C78-4723-9D19-3C6A54556D23}"/>
              </a:ext>
            </a:extLst>
          </p:cNvPr>
          <p:cNvGraphicFramePr>
            <a:graphicFrameLocks noGrp="1"/>
          </p:cNvGraphicFramePr>
          <p:nvPr>
            <p:extLst>
              <p:ext uri="{D42A27DB-BD31-4B8C-83A1-F6EECF244321}">
                <p14:modId xmlns:p14="http://schemas.microsoft.com/office/powerpoint/2010/main" val="2375944883"/>
              </p:ext>
            </p:extLst>
          </p:nvPr>
        </p:nvGraphicFramePr>
        <p:xfrm>
          <a:off x="3549054" y="1122428"/>
          <a:ext cx="7698672" cy="6150612"/>
        </p:xfrm>
        <a:graphic>
          <a:graphicData uri="http://schemas.openxmlformats.org/drawingml/2006/table">
            <a:tbl>
              <a:tblPr firstRow="1" bandRow="1">
                <a:tableStyleId>{5940675A-B579-460E-94D1-54222C63F5DA}</a:tableStyleId>
              </a:tblPr>
              <a:tblGrid>
                <a:gridCol w="1924668">
                  <a:extLst>
                    <a:ext uri="{9D8B030D-6E8A-4147-A177-3AD203B41FA5}">
                      <a16:colId xmlns:a16="http://schemas.microsoft.com/office/drawing/2014/main" val="1491076117"/>
                    </a:ext>
                  </a:extLst>
                </a:gridCol>
                <a:gridCol w="1924668">
                  <a:extLst>
                    <a:ext uri="{9D8B030D-6E8A-4147-A177-3AD203B41FA5}">
                      <a16:colId xmlns:a16="http://schemas.microsoft.com/office/drawing/2014/main" val="2565057786"/>
                    </a:ext>
                  </a:extLst>
                </a:gridCol>
                <a:gridCol w="1924668">
                  <a:extLst>
                    <a:ext uri="{9D8B030D-6E8A-4147-A177-3AD203B41FA5}">
                      <a16:colId xmlns:a16="http://schemas.microsoft.com/office/drawing/2014/main" val="1083740716"/>
                    </a:ext>
                  </a:extLst>
                </a:gridCol>
                <a:gridCol w="1924668">
                  <a:extLst>
                    <a:ext uri="{9D8B030D-6E8A-4147-A177-3AD203B41FA5}">
                      <a16:colId xmlns:a16="http://schemas.microsoft.com/office/drawing/2014/main" val="2034383668"/>
                    </a:ext>
                  </a:extLst>
                </a:gridCol>
              </a:tblGrid>
              <a:tr h="1537653">
                <a:tc>
                  <a:txBody>
                    <a:bodyPr/>
                    <a:lstStyle/>
                    <a:p>
                      <a:r>
                        <a:rPr lang="en-US" altLang="zh-CN" dirty="0"/>
                        <a:t>001</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002</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003</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004</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extLst>
                  <a:ext uri="{0D108BD9-81ED-4DB2-BD59-A6C34878D82A}">
                    <a16:rowId xmlns:a16="http://schemas.microsoft.com/office/drawing/2014/main" val="1761647693"/>
                  </a:ext>
                </a:extLst>
              </a:tr>
              <a:tr h="1494342">
                <a:tc>
                  <a:txBody>
                    <a:bodyPr/>
                    <a:lstStyle/>
                    <a:p>
                      <a:r>
                        <a:rPr lang="en-US" altLang="zh-CN" dirty="0"/>
                        <a:t>005</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006</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007</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008</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extLst>
                  <a:ext uri="{0D108BD9-81ED-4DB2-BD59-A6C34878D82A}">
                    <a16:rowId xmlns:a16="http://schemas.microsoft.com/office/drawing/2014/main" val="657965416"/>
                  </a:ext>
                </a:extLst>
              </a:tr>
              <a:tr h="1494342">
                <a:tc>
                  <a:txBody>
                    <a:bodyPr/>
                    <a:lstStyle/>
                    <a:p>
                      <a:r>
                        <a:rPr lang="en-US" altLang="zh-CN" dirty="0"/>
                        <a:t>009</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010</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011</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012</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extLst>
                  <a:ext uri="{0D108BD9-81ED-4DB2-BD59-A6C34878D82A}">
                    <a16:rowId xmlns:a16="http://schemas.microsoft.com/office/drawing/2014/main" val="2346812877"/>
                  </a:ext>
                </a:extLst>
              </a:tr>
              <a:tr h="1494342">
                <a:tc>
                  <a:txBody>
                    <a:bodyPr/>
                    <a:lstStyle/>
                    <a:p>
                      <a:r>
                        <a:rPr lang="en-US" altLang="zh-CN" dirty="0"/>
                        <a:t>013</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014</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015</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tc>
                  <a:txBody>
                    <a:bodyPr/>
                    <a:lstStyle/>
                    <a:p>
                      <a:r>
                        <a:rPr lang="en-US" altLang="zh-CN" dirty="0"/>
                        <a:t>016</a:t>
                      </a:r>
                    </a:p>
                    <a:p>
                      <a:r>
                        <a:rPr lang="zh-CN" altLang="en-US" dirty="0"/>
                        <a:t>运行区域：</a:t>
                      </a:r>
                      <a:r>
                        <a:rPr lang="en-US" altLang="zh-CN" dirty="0"/>
                        <a:t>1</a:t>
                      </a:r>
                      <a:r>
                        <a:rPr lang="zh-CN" altLang="en-US" dirty="0"/>
                        <a:t>区</a:t>
                      </a:r>
                      <a:endParaRPr lang="en-US" altLang="zh-CN" dirty="0"/>
                    </a:p>
                    <a:p>
                      <a:r>
                        <a:rPr lang="zh-CN" altLang="en-US" dirty="0"/>
                        <a:t>运行状态：</a:t>
                      </a:r>
                      <a:endParaRPr lang="en-US" altLang="zh-CN" dirty="0"/>
                    </a:p>
                    <a:p>
                      <a:r>
                        <a:rPr lang="zh-CN" altLang="en-US" dirty="0"/>
                        <a:t>运行时间：</a:t>
                      </a:r>
                      <a:r>
                        <a:rPr lang="en-US" altLang="zh-CN" dirty="0"/>
                        <a:t>3h</a:t>
                      </a:r>
                    </a:p>
                    <a:p>
                      <a:endParaRPr lang="zh-CN" altLang="en-US" dirty="0"/>
                    </a:p>
                  </a:txBody>
                  <a:tcPr/>
                </a:tc>
                <a:extLst>
                  <a:ext uri="{0D108BD9-81ED-4DB2-BD59-A6C34878D82A}">
                    <a16:rowId xmlns:a16="http://schemas.microsoft.com/office/drawing/2014/main" val="2831188885"/>
                  </a:ext>
                </a:extLst>
              </a:tr>
            </a:tbl>
          </a:graphicData>
        </a:graphic>
      </p:graphicFrame>
      <p:grpSp>
        <p:nvGrpSpPr>
          <p:cNvPr id="6" name="组合 5">
            <a:extLst>
              <a:ext uri="{FF2B5EF4-FFF2-40B4-BE49-F238E27FC236}">
                <a16:creationId xmlns:a16="http://schemas.microsoft.com/office/drawing/2014/main" id="{27371AEE-71DC-4FD2-A28B-E79689BC2C32}"/>
              </a:ext>
            </a:extLst>
          </p:cNvPr>
          <p:cNvGrpSpPr/>
          <p:nvPr/>
        </p:nvGrpSpPr>
        <p:grpSpPr>
          <a:xfrm>
            <a:off x="4751853" y="1698467"/>
            <a:ext cx="725979" cy="384401"/>
            <a:chOff x="4759205" y="1708816"/>
            <a:chExt cx="725979" cy="384401"/>
          </a:xfrm>
        </p:grpSpPr>
        <p:sp>
          <p:nvSpPr>
            <p:cNvPr id="20" name="椭圆 19">
              <a:extLst>
                <a:ext uri="{FF2B5EF4-FFF2-40B4-BE49-F238E27FC236}">
                  <a16:creationId xmlns:a16="http://schemas.microsoft.com/office/drawing/2014/main" id="{D2C90618-F1D1-47E6-8CC5-106368371ABF}"/>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23" name="文本框 22">
              <a:extLst>
                <a:ext uri="{FF2B5EF4-FFF2-40B4-BE49-F238E27FC236}">
                  <a16:creationId xmlns:a16="http://schemas.microsoft.com/office/drawing/2014/main" id="{514E355B-D5EA-431A-95AB-37F4D4C49706}"/>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18" name="组合 17">
            <a:extLst>
              <a:ext uri="{FF2B5EF4-FFF2-40B4-BE49-F238E27FC236}">
                <a16:creationId xmlns:a16="http://schemas.microsoft.com/office/drawing/2014/main" id="{6BD809BF-26C9-4ED4-920D-F048DADC5BF8}"/>
              </a:ext>
            </a:extLst>
          </p:cNvPr>
          <p:cNvGrpSpPr/>
          <p:nvPr/>
        </p:nvGrpSpPr>
        <p:grpSpPr>
          <a:xfrm>
            <a:off x="6649594" y="1698467"/>
            <a:ext cx="725979" cy="384401"/>
            <a:chOff x="4759205" y="1708816"/>
            <a:chExt cx="725979" cy="384401"/>
          </a:xfrm>
        </p:grpSpPr>
        <p:sp>
          <p:nvSpPr>
            <p:cNvPr id="21" name="椭圆 20">
              <a:extLst>
                <a:ext uri="{FF2B5EF4-FFF2-40B4-BE49-F238E27FC236}">
                  <a16:creationId xmlns:a16="http://schemas.microsoft.com/office/drawing/2014/main" id="{4B015CC2-48B8-4CD7-9EF4-D95C8E441EA3}"/>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22" name="文本框 21">
              <a:extLst>
                <a:ext uri="{FF2B5EF4-FFF2-40B4-BE49-F238E27FC236}">
                  <a16:creationId xmlns:a16="http://schemas.microsoft.com/office/drawing/2014/main" id="{97865428-F74D-4CD0-B6D5-40E956387F23}"/>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24" name="组合 23">
            <a:extLst>
              <a:ext uri="{FF2B5EF4-FFF2-40B4-BE49-F238E27FC236}">
                <a16:creationId xmlns:a16="http://schemas.microsoft.com/office/drawing/2014/main" id="{D919BBF7-AE87-44B6-8FEB-2566EBD294E7}"/>
              </a:ext>
            </a:extLst>
          </p:cNvPr>
          <p:cNvGrpSpPr/>
          <p:nvPr/>
        </p:nvGrpSpPr>
        <p:grpSpPr>
          <a:xfrm>
            <a:off x="8601335" y="1688724"/>
            <a:ext cx="725979" cy="384401"/>
            <a:chOff x="4759205" y="1708816"/>
            <a:chExt cx="725979" cy="384401"/>
          </a:xfrm>
        </p:grpSpPr>
        <p:sp>
          <p:nvSpPr>
            <p:cNvPr id="25" name="椭圆 24">
              <a:extLst>
                <a:ext uri="{FF2B5EF4-FFF2-40B4-BE49-F238E27FC236}">
                  <a16:creationId xmlns:a16="http://schemas.microsoft.com/office/drawing/2014/main" id="{7F141BA4-410C-4221-920C-AE71534E50F8}"/>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26" name="文本框 25">
              <a:extLst>
                <a:ext uri="{FF2B5EF4-FFF2-40B4-BE49-F238E27FC236}">
                  <a16:creationId xmlns:a16="http://schemas.microsoft.com/office/drawing/2014/main" id="{11D076D4-4D76-4E0F-8E85-ABDD9412A73C}"/>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27" name="组合 26">
            <a:extLst>
              <a:ext uri="{FF2B5EF4-FFF2-40B4-BE49-F238E27FC236}">
                <a16:creationId xmlns:a16="http://schemas.microsoft.com/office/drawing/2014/main" id="{441779D0-F97B-4090-B87C-6A860EED5D1E}"/>
              </a:ext>
            </a:extLst>
          </p:cNvPr>
          <p:cNvGrpSpPr/>
          <p:nvPr/>
        </p:nvGrpSpPr>
        <p:grpSpPr>
          <a:xfrm>
            <a:off x="10607076" y="1644334"/>
            <a:ext cx="725979" cy="384401"/>
            <a:chOff x="4759205" y="1708816"/>
            <a:chExt cx="725979" cy="384401"/>
          </a:xfrm>
        </p:grpSpPr>
        <p:sp>
          <p:nvSpPr>
            <p:cNvPr id="28" name="椭圆 27">
              <a:extLst>
                <a:ext uri="{FF2B5EF4-FFF2-40B4-BE49-F238E27FC236}">
                  <a16:creationId xmlns:a16="http://schemas.microsoft.com/office/drawing/2014/main" id="{B06BE04C-B9F1-495A-A25D-99C2164C244F}"/>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29" name="文本框 28">
              <a:extLst>
                <a:ext uri="{FF2B5EF4-FFF2-40B4-BE49-F238E27FC236}">
                  <a16:creationId xmlns:a16="http://schemas.microsoft.com/office/drawing/2014/main" id="{96F5BB24-B798-4E2F-8FBF-12600ACC674B}"/>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30" name="组合 29">
            <a:extLst>
              <a:ext uri="{FF2B5EF4-FFF2-40B4-BE49-F238E27FC236}">
                <a16:creationId xmlns:a16="http://schemas.microsoft.com/office/drawing/2014/main" id="{1C90E3F6-7773-4317-A71C-6DAFDFF79120}"/>
              </a:ext>
            </a:extLst>
          </p:cNvPr>
          <p:cNvGrpSpPr/>
          <p:nvPr/>
        </p:nvGrpSpPr>
        <p:grpSpPr>
          <a:xfrm>
            <a:off x="4705220" y="3252293"/>
            <a:ext cx="725979" cy="384401"/>
            <a:chOff x="4759205" y="1708816"/>
            <a:chExt cx="725979" cy="384401"/>
          </a:xfrm>
        </p:grpSpPr>
        <p:sp>
          <p:nvSpPr>
            <p:cNvPr id="31" name="椭圆 30">
              <a:extLst>
                <a:ext uri="{FF2B5EF4-FFF2-40B4-BE49-F238E27FC236}">
                  <a16:creationId xmlns:a16="http://schemas.microsoft.com/office/drawing/2014/main" id="{D9E4C597-57F3-4DC0-96A4-8448D03B437E}"/>
                </a:ext>
              </a:extLst>
            </p:cNvPr>
            <p:cNvSpPr/>
            <p:nvPr/>
          </p:nvSpPr>
          <p:spPr>
            <a:xfrm>
              <a:off x="4759205" y="1836668"/>
              <a:ext cx="108000" cy="108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32" name="文本框 31">
              <a:extLst>
                <a:ext uri="{FF2B5EF4-FFF2-40B4-BE49-F238E27FC236}">
                  <a16:creationId xmlns:a16="http://schemas.microsoft.com/office/drawing/2014/main" id="{A87C8692-3D41-4457-87DE-147E5B387B55}"/>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故障</a:t>
              </a:r>
            </a:p>
          </p:txBody>
        </p:sp>
      </p:grpSp>
      <p:grpSp>
        <p:nvGrpSpPr>
          <p:cNvPr id="33" name="组合 32">
            <a:extLst>
              <a:ext uri="{FF2B5EF4-FFF2-40B4-BE49-F238E27FC236}">
                <a16:creationId xmlns:a16="http://schemas.microsoft.com/office/drawing/2014/main" id="{D41504A1-D2BB-4FA1-AB55-8C13E957DDE3}"/>
              </a:ext>
            </a:extLst>
          </p:cNvPr>
          <p:cNvGrpSpPr/>
          <p:nvPr/>
        </p:nvGrpSpPr>
        <p:grpSpPr>
          <a:xfrm>
            <a:off x="6602961" y="3252293"/>
            <a:ext cx="725979" cy="384401"/>
            <a:chOff x="4759205" y="1708816"/>
            <a:chExt cx="725979" cy="384401"/>
          </a:xfrm>
        </p:grpSpPr>
        <p:sp>
          <p:nvSpPr>
            <p:cNvPr id="34" name="椭圆 33">
              <a:extLst>
                <a:ext uri="{FF2B5EF4-FFF2-40B4-BE49-F238E27FC236}">
                  <a16:creationId xmlns:a16="http://schemas.microsoft.com/office/drawing/2014/main" id="{7742C707-698E-443D-B312-561D933288D9}"/>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35" name="文本框 34">
              <a:extLst>
                <a:ext uri="{FF2B5EF4-FFF2-40B4-BE49-F238E27FC236}">
                  <a16:creationId xmlns:a16="http://schemas.microsoft.com/office/drawing/2014/main" id="{1E8277DB-6111-4AFC-96A1-FD9DE025C7FF}"/>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36" name="组合 35">
            <a:extLst>
              <a:ext uri="{FF2B5EF4-FFF2-40B4-BE49-F238E27FC236}">
                <a16:creationId xmlns:a16="http://schemas.microsoft.com/office/drawing/2014/main" id="{1A6D1248-1A70-4B35-8B91-F3B5FF0AA028}"/>
              </a:ext>
            </a:extLst>
          </p:cNvPr>
          <p:cNvGrpSpPr/>
          <p:nvPr/>
        </p:nvGrpSpPr>
        <p:grpSpPr>
          <a:xfrm>
            <a:off x="8554702" y="3242550"/>
            <a:ext cx="725979" cy="384401"/>
            <a:chOff x="4759205" y="1708816"/>
            <a:chExt cx="725979" cy="384401"/>
          </a:xfrm>
        </p:grpSpPr>
        <p:sp>
          <p:nvSpPr>
            <p:cNvPr id="37" name="椭圆 36">
              <a:extLst>
                <a:ext uri="{FF2B5EF4-FFF2-40B4-BE49-F238E27FC236}">
                  <a16:creationId xmlns:a16="http://schemas.microsoft.com/office/drawing/2014/main" id="{DD0A930F-F430-4E7D-B3CA-75D9AC1DC03C}"/>
                </a:ext>
              </a:extLst>
            </p:cNvPr>
            <p:cNvSpPr/>
            <p:nvPr/>
          </p:nvSpPr>
          <p:spPr>
            <a:xfrm>
              <a:off x="4759205" y="1836668"/>
              <a:ext cx="108000" cy="108000"/>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38" name="文本框 37">
              <a:extLst>
                <a:ext uri="{FF2B5EF4-FFF2-40B4-BE49-F238E27FC236}">
                  <a16:creationId xmlns:a16="http://schemas.microsoft.com/office/drawing/2014/main" id="{B0279C2C-6374-4DC7-BAD8-6000F81EEC52}"/>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停机</a:t>
              </a:r>
            </a:p>
          </p:txBody>
        </p:sp>
      </p:grpSp>
      <p:grpSp>
        <p:nvGrpSpPr>
          <p:cNvPr id="39" name="组合 38">
            <a:extLst>
              <a:ext uri="{FF2B5EF4-FFF2-40B4-BE49-F238E27FC236}">
                <a16:creationId xmlns:a16="http://schemas.microsoft.com/office/drawing/2014/main" id="{2E5BB043-D050-4F52-8E23-3DA285FF0CC7}"/>
              </a:ext>
            </a:extLst>
          </p:cNvPr>
          <p:cNvGrpSpPr/>
          <p:nvPr/>
        </p:nvGrpSpPr>
        <p:grpSpPr>
          <a:xfrm>
            <a:off x="10560443" y="3198160"/>
            <a:ext cx="725979" cy="384401"/>
            <a:chOff x="4759205" y="1708816"/>
            <a:chExt cx="725979" cy="384401"/>
          </a:xfrm>
        </p:grpSpPr>
        <p:sp>
          <p:nvSpPr>
            <p:cNvPr id="40" name="椭圆 39">
              <a:extLst>
                <a:ext uri="{FF2B5EF4-FFF2-40B4-BE49-F238E27FC236}">
                  <a16:creationId xmlns:a16="http://schemas.microsoft.com/office/drawing/2014/main" id="{B2C20026-BEE6-45A4-A114-70DDFFB4CA70}"/>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41" name="文本框 40">
              <a:extLst>
                <a:ext uri="{FF2B5EF4-FFF2-40B4-BE49-F238E27FC236}">
                  <a16:creationId xmlns:a16="http://schemas.microsoft.com/office/drawing/2014/main" id="{17445ACD-6FAA-4114-8DCB-EE79E7448771}"/>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42" name="组合 41">
            <a:extLst>
              <a:ext uri="{FF2B5EF4-FFF2-40B4-BE49-F238E27FC236}">
                <a16:creationId xmlns:a16="http://schemas.microsoft.com/office/drawing/2014/main" id="{F1B03800-E7F0-43E5-BE99-027DA181CA17}"/>
              </a:ext>
            </a:extLst>
          </p:cNvPr>
          <p:cNvGrpSpPr/>
          <p:nvPr/>
        </p:nvGrpSpPr>
        <p:grpSpPr>
          <a:xfrm>
            <a:off x="4751853" y="4833875"/>
            <a:ext cx="725979" cy="384401"/>
            <a:chOff x="4759205" y="1708816"/>
            <a:chExt cx="725979" cy="384401"/>
          </a:xfrm>
        </p:grpSpPr>
        <p:sp>
          <p:nvSpPr>
            <p:cNvPr id="43" name="椭圆 42">
              <a:extLst>
                <a:ext uri="{FF2B5EF4-FFF2-40B4-BE49-F238E27FC236}">
                  <a16:creationId xmlns:a16="http://schemas.microsoft.com/office/drawing/2014/main" id="{E87F51E5-7323-4539-A209-AB91961E4B69}"/>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44" name="文本框 43">
              <a:extLst>
                <a:ext uri="{FF2B5EF4-FFF2-40B4-BE49-F238E27FC236}">
                  <a16:creationId xmlns:a16="http://schemas.microsoft.com/office/drawing/2014/main" id="{970A3A25-63E3-4470-85BD-6597DE4A1A02}"/>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45" name="组合 44">
            <a:extLst>
              <a:ext uri="{FF2B5EF4-FFF2-40B4-BE49-F238E27FC236}">
                <a16:creationId xmlns:a16="http://schemas.microsoft.com/office/drawing/2014/main" id="{698989B2-79E5-457E-AAF4-76FF1F042696}"/>
              </a:ext>
            </a:extLst>
          </p:cNvPr>
          <p:cNvGrpSpPr/>
          <p:nvPr/>
        </p:nvGrpSpPr>
        <p:grpSpPr>
          <a:xfrm>
            <a:off x="6649594" y="4833875"/>
            <a:ext cx="725979" cy="384401"/>
            <a:chOff x="4759205" y="1708816"/>
            <a:chExt cx="725979" cy="384401"/>
          </a:xfrm>
        </p:grpSpPr>
        <p:sp>
          <p:nvSpPr>
            <p:cNvPr id="46" name="椭圆 45">
              <a:extLst>
                <a:ext uri="{FF2B5EF4-FFF2-40B4-BE49-F238E27FC236}">
                  <a16:creationId xmlns:a16="http://schemas.microsoft.com/office/drawing/2014/main" id="{7A070568-82F4-44A6-8BC6-4B26650529EB}"/>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47" name="文本框 46">
              <a:extLst>
                <a:ext uri="{FF2B5EF4-FFF2-40B4-BE49-F238E27FC236}">
                  <a16:creationId xmlns:a16="http://schemas.microsoft.com/office/drawing/2014/main" id="{35E6405A-DE14-4CC2-9313-8C0B10CEA356}"/>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48" name="组合 47">
            <a:extLst>
              <a:ext uri="{FF2B5EF4-FFF2-40B4-BE49-F238E27FC236}">
                <a16:creationId xmlns:a16="http://schemas.microsoft.com/office/drawing/2014/main" id="{A373B82C-BC54-440A-A7E5-E1290942F526}"/>
              </a:ext>
            </a:extLst>
          </p:cNvPr>
          <p:cNvGrpSpPr/>
          <p:nvPr/>
        </p:nvGrpSpPr>
        <p:grpSpPr>
          <a:xfrm>
            <a:off x="8601335" y="4824132"/>
            <a:ext cx="725979" cy="384401"/>
            <a:chOff x="4759205" y="1708816"/>
            <a:chExt cx="725979" cy="384401"/>
          </a:xfrm>
        </p:grpSpPr>
        <p:sp>
          <p:nvSpPr>
            <p:cNvPr id="49" name="椭圆 48">
              <a:extLst>
                <a:ext uri="{FF2B5EF4-FFF2-40B4-BE49-F238E27FC236}">
                  <a16:creationId xmlns:a16="http://schemas.microsoft.com/office/drawing/2014/main" id="{B8D2E58E-1CB5-4939-9D74-994C36E970E2}"/>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50" name="文本框 49">
              <a:extLst>
                <a:ext uri="{FF2B5EF4-FFF2-40B4-BE49-F238E27FC236}">
                  <a16:creationId xmlns:a16="http://schemas.microsoft.com/office/drawing/2014/main" id="{BE54D48F-33AB-4BBB-9085-649D627E242E}"/>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51" name="组合 50">
            <a:extLst>
              <a:ext uri="{FF2B5EF4-FFF2-40B4-BE49-F238E27FC236}">
                <a16:creationId xmlns:a16="http://schemas.microsoft.com/office/drawing/2014/main" id="{9A7B7AEE-4A65-4B38-948C-F23FE1BBCD2F}"/>
              </a:ext>
            </a:extLst>
          </p:cNvPr>
          <p:cNvGrpSpPr/>
          <p:nvPr/>
        </p:nvGrpSpPr>
        <p:grpSpPr>
          <a:xfrm>
            <a:off x="10607076" y="4779742"/>
            <a:ext cx="725979" cy="384401"/>
            <a:chOff x="4759205" y="1708816"/>
            <a:chExt cx="725979" cy="384401"/>
          </a:xfrm>
        </p:grpSpPr>
        <p:sp>
          <p:nvSpPr>
            <p:cNvPr id="52" name="椭圆 51">
              <a:extLst>
                <a:ext uri="{FF2B5EF4-FFF2-40B4-BE49-F238E27FC236}">
                  <a16:creationId xmlns:a16="http://schemas.microsoft.com/office/drawing/2014/main" id="{311498A9-67CC-4BE8-8105-557E70DA4CC1}"/>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53" name="文本框 52">
              <a:extLst>
                <a:ext uri="{FF2B5EF4-FFF2-40B4-BE49-F238E27FC236}">
                  <a16:creationId xmlns:a16="http://schemas.microsoft.com/office/drawing/2014/main" id="{BFB702B7-745D-4409-95AC-CCFBAE9538FA}"/>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54" name="组合 53">
            <a:extLst>
              <a:ext uri="{FF2B5EF4-FFF2-40B4-BE49-F238E27FC236}">
                <a16:creationId xmlns:a16="http://schemas.microsoft.com/office/drawing/2014/main" id="{4BCE35F8-F45C-4DC8-9560-462DB130CF46}"/>
              </a:ext>
            </a:extLst>
          </p:cNvPr>
          <p:cNvGrpSpPr/>
          <p:nvPr/>
        </p:nvGrpSpPr>
        <p:grpSpPr>
          <a:xfrm>
            <a:off x="4759220" y="6341365"/>
            <a:ext cx="725979" cy="384401"/>
            <a:chOff x="4759205" y="1708816"/>
            <a:chExt cx="725979" cy="384401"/>
          </a:xfrm>
        </p:grpSpPr>
        <p:sp>
          <p:nvSpPr>
            <p:cNvPr id="55" name="椭圆 54">
              <a:extLst>
                <a:ext uri="{FF2B5EF4-FFF2-40B4-BE49-F238E27FC236}">
                  <a16:creationId xmlns:a16="http://schemas.microsoft.com/office/drawing/2014/main" id="{361D00D7-262A-4202-95E1-EA304FB4E0F3}"/>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56" name="文本框 55">
              <a:extLst>
                <a:ext uri="{FF2B5EF4-FFF2-40B4-BE49-F238E27FC236}">
                  <a16:creationId xmlns:a16="http://schemas.microsoft.com/office/drawing/2014/main" id="{00791276-54D5-4622-AD3C-E3CF2B20E6FB}"/>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57" name="组合 56">
            <a:extLst>
              <a:ext uri="{FF2B5EF4-FFF2-40B4-BE49-F238E27FC236}">
                <a16:creationId xmlns:a16="http://schemas.microsoft.com/office/drawing/2014/main" id="{8BC97524-C4FA-4AAC-9251-41586EAA744A}"/>
              </a:ext>
            </a:extLst>
          </p:cNvPr>
          <p:cNvGrpSpPr/>
          <p:nvPr/>
        </p:nvGrpSpPr>
        <p:grpSpPr>
          <a:xfrm>
            <a:off x="6656961" y="6341365"/>
            <a:ext cx="725979" cy="384401"/>
            <a:chOff x="4759205" y="1708816"/>
            <a:chExt cx="725979" cy="384401"/>
          </a:xfrm>
        </p:grpSpPr>
        <p:sp>
          <p:nvSpPr>
            <p:cNvPr id="58" name="椭圆 57">
              <a:extLst>
                <a:ext uri="{FF2B5EF4-FFF2-40B4-BE49-F238E27FC236}">
                  <a16:creationId xmlns:a16="http://schemas.microsoft.com/office/drawing/2014/main" id="{8D73D3EB-A4DD-4041-B34B-B270736E812A}"/>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59" name="文本框 58">
              <a:extLst>
                <a:ext uri="{FF2B5EF4-FFF2-40B4-BE49-F238E27FC236}">
                  <a16:creationId xmlns:a16="http://schemas.microsoft.com/office/drawing/2014/main" id="{56EF9601-41E0-4076-8FB1-DA9A2F90F65E}"/>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60" name="组合 59">
            <a:extLst>
              <a:ext uri="{FF2B5EF4-FFF2-40B4-BE49-F238E27FC236}">
                <a16:creationId xmlns:a16="http://schemas.microsoft.com/office/drawing/2014/main" id="{98711D31-5B27-4CCB-A26C-ED411CAE4377}"/>
              </a:ext>
            </a:extLst>
          </p:cNvPr>
          <p:cNvGrpSpPr/>
          <p:nvPr/>
        </p:nvGrpSpPr>
        <p:grpSpPr>
          <a:xfrm>
            <a:off x="8608702" y="6331622"/>
            <a:ext cx="725979" cy="384401"/>
            <a:chOff x="4759205" y="1708816"/>
            <a:chExt cx="725979" cy="384401"/>
          </a:xfrm>
        </p:grpSpPr>
        <p:sp>
          <p:nvSpPr>
            <p:cNvPr id="61" name="椭圆 60">
              <a:extLst>
                <a:ext uri="{FF2B5EF4-FFF2-40B4-BE49-F238E27FC236}">
                  <a16:creationId xmlns:a16="http://schemas.microsoft.com/office/drawing/2014/main" id="{0091338F-C6A4-4379-B225-F0B3F198CF65}"/>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62" name="文本框 61">
              <a:extLst>
                <a:ext uri="{FF2B5EF4-FFF2-40B4-BE49-F238E27FC236}">
                  <a16:creationId xmlns:a16="http://schemas.microsoft.com/office/drawing/2014/main" id="{A73F3D26-BCB6-4768-9039-77236FC2A17D}"/>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grpSp>
        <p:nvGrpSpPr>
          <p:cNvPr id="63" name="组合 62">
            <a:extLst>
              <a:ext uri="{FF2B5EF4-FFF2-40B4-BE49-F238E27FC236}">
                <a16:creationId xmlns:a16="http://schemas.microsoft.com/office/drawing/2014/main" id="{92C97343-C315-4195-98C8-BD4ED3C4081B}"/>
              </a:ext>
            </a:extLst>
          </p:cNvPr>
          <p:cNvGrpSpPr/>
          <p:nvPr/>
        </p:nvGrpSpPr>
        <p:grpSpPr>
          <a:xfrm>
            <a:off x="10614443" y="6287232"/>
            <a:ext cx="725979" cy="384401"/>
            <a:chOff x="4759205" y="1708816"/>
            <a:chExt cx="725979" cy="384401"/>
          </a:xfrm>
        </p:grpSpPr>
        <p:sp>
          <p:nvSpPr>
            <p:cNvPr id="64" name="椭圆 63">
              <a:extLst>
                <a:ext uri="{FF2B5EF4-FFF2-40B4-BE49-F238E27FC236}">
                  <a16:creationId xmlns:a16="http://schemas.microsoft.com/office/drawing/2014/main" id="{69836653-ED18-4C64-80CC-A77B9A964BFF}"/>
                </a:ext>
              </a:extLst>
            </p:cNvPr>
            <p:cNvSpPr/>
            <p:nvPr/>
          </p:nvSpPr>
          <p:spPr>
            <a:xfrm>
              <a:off x="4759205" y="1836668"/>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a:endParaRPr>
            </a:p>
          </p:txBody>
        </p:sp>
        <p:sp>
          <p:nvSpPr>
            <p:cNvPr id="65" name="文本框 64">
              <a:extLst>
                <a:ext uri="{FF2B5EF4-FFF2-40B4-BE49-F238E27FC236}">
                  <a16:creationId xmlns:a16="http://schemas.microsoft.com/office/drawing/2014/main" id="{0016BAF8-0E96-41DD-8850-56AA3FDECE83}"/>
                </a:ext>
              </a:extLst>
            </p:cNvPr>
            <p:cNvSpPr txBox="1"/>
            <p:nvPr/>
          </p:nvSpPr>
          <p:spPr>
            <a:xfrm>
              <a:off x="4813205" y="1708816"/>
              <a:ext cx="671979" cy="384401"/>
            </a:xfrm>
            <a:prstGeom prst="rect">
              <a:avLst/>
            </a:prstGeom>
            <a:noFill/>
          </p:spPr>
          <p:txBody>
            <a:bodyPr wrap="none" rtlCol="0">
              <a:spAutoFit/>
            </a:bodyPr>
            <a:lstStyle/>
            <a:p>
              <a:r>
                <a:rPr lang="zh-CN" altLang="en-US" sz="1898" dirty="0">
                  <a:latin typeface="+mn-lt"/>
                  <a:ea typeface="+mn-ea"/>
                </a:rPr>
                <a:t>正常</a:t>
              </a:r>
            </a:p>
          </p:txBody>
        </p:sp>
      </p:grpSp>
    </p:spTree>
    <p:custDataLst>
      <p:tags r:id="rId1"/>
    </p:custDataLst>
    <p:extLst>
      <p:ext uri="{BB962C8B-B14F-4D97-AF65-F5344CB8AC3E}">
        <p14:creationId xmlns:p14="http://schemas.microsoft.com/office/powerpoint/2010/main" val="1822700961"/>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BAE31CBC-5D0A-4576-8ACF-B53A8DC5AB7C}"/>
              </a:ext>
            </a:extLst>
          </p:cNvPr>
          <p:cNvSpPr/>
          <p:nvPr/>
        </p:nvSpPr>
        <p:spPr>
          <a:xfrm>
            <a:off x="3489303" y="1581046"/>
            <a:ext cx="5100312" cy="31597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E1263E8-03F4-47AF-B31A-00EC4DD11958}"/>
              </a:ext>
            </a:extLst>
          </p:cNvPr>
          <p:cNvGrpSpPr/>
          <p:nvPr/>
        </p:nvGrpSpPr>
        <p:grpSpPr>
          <a:xfrm>
            <a:off x="1591747" y="0"/>
            <a:ext cx="9673922" cy="907798"/>
            <a:chOff x="0" y="-1"/>
            <a:chExt cx="12858750" cy="1210397"/>
          </a:xfrm>
        </p:grpSpPr>
        <p:sp>
          <p:nvSpPr>
            <p:cNvPr id="12" name="矩形 11">
              <a:extLst>
                <a:ext uri="{FF2B5EF4-FFF2-40B4-BE49-F238E27FC236}">
                  <a16:creationId xmlns:a16="http://schemas.microsoft.com/office/drawing/2014/main" id="{70AE7D07-CBED-4A6C-A2FD-8848AF1D9DEF}"/>
                </a:ext>
              </a:extLst>
            </p:cNvPr>
            <p:cNvSpPr/>
            <p:nvPr/>
          </p:nvSpPr>
          <p:spPr>
            <a:xfrm>
              <a:off x="0" y="-1"/>
              <a:ext cx="12858750" cy="12103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C4B8837A-E4E6-489E-8A9B-B31A6F137A63}"/>
                </a:ext>
              </a:extLst>
            </p:cNvPr>
            <p:cNvSpPr txBox="1"/>
            <p:nvPr/>
          </p:nvSpPr>
          <p:spPr>
            <a:xfrm>
              <a:off x="318941" y="156422"/>
              <a:ext cx="4032448" cy="615553"/>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印品黑体" panose="00000500000000000000"/>
                </a:rPr>
                <a:t>电机在线监测系统</a:t>
              </a:r>
            </a:p>
          </p:txBody>
        </p:sp>
      </p:grpSp>
      <p:grpSp>
        <p:nvGrpSpPr>
          <p:cNvPr id="8" name="组合 7">
            <a:extLst>
              <a:ext uri="{FF2B5EF4-FFF2-40B4-BE49-F238E27FC236}">
                <a16:creationId xmlns:a16="http://schemas.microsoft.com/office/drawing/2014/main" id="{99FC6A1D-BDD3-4A55-9772-C1133E1A1696}"/>
              </a:ext>
            </a:extLst>
          </p:cNvPr>
          <p:cNvGrpSpPr/>
          <p:nvPr/>
        </p:nvGrpSpPr>
        <p:grpSpPr>
          <a:xfrm>
            <a:off x="5347952" y="117318"/>
            <a:ext cx="5472605" cy="663609"/>
            <a:chOff x="5277249" y="173149"/>
            <a:chExt cx="6419191" cy="884812"/>
          </a:xfrm>
        </p:grpSpPr>
        <p:sp>
          <p:nvSpPr>
            <p:cNvPr id="2" name="矩形: 剪去单角 1">
              <a:extLst>
                <a:ext uri="{FF2B5EF4-FFF2-40B4-BE49-F238E27FC236}">
                  <a16:creationId xmlns:a16="http://schemas.microsoft.com/office/drawing/2014/main" id="{B885968D-CD08-44A1-A090-A0728EC3C01F}"/>
                </a:ext>
              </a:extLst>
            </p:cNvPr>
            <p:cNvSpPr/>
            <p:nvPr/>
          </p:nvSpPr>
          <p:spPr>
            <a:xfrm>
              <a:off x="5277249" y="173149"/>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在线监控</a:t>
              </a:r>
            </a:p>
          </p:txBody>
        </p:sp>
        <p:sp>
          <p:nvSpPr>
            <p:cNvPr id="3" name="矩形: 剪去单角 2">
              <a:extLst>
                <a:ext uri="{FF2B5EF4-FFF2-40B4-BE49-F238E27FC236}">
                  <a16:creationId xmlns:a16="http://schemas.microsoft.com/office/drawing/2014/main" id="{A39DF653-0822-4208-959C-754A31764859}"/>
                </a:ext>
              </a:extLst>
            </p:cNvPr>
            <p:cNvSpPr/>
            <p:nvPr/>
          </p:nvSpPr>
          <p:spPr>
            <a:xfrm>
              <a:off x="6929345" y="193865"/>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视频监控</a:t>
              </a:r>
            </a:p>
          </p:txBody>
        </p:sp>
        <p:sp>
          <p:nvSpPr>
            <p:cNvPr id="4" name="矩形: 剪去单角 3">
              <a:extLst>
                <a:ext uri="{FF2B5EF4-FFF2-40B4-BE49-F238E27FC236}">
                  <a16:creationId xmlns:a16="http://schemas.microsoft.com/office/drawing/2014/main" id="{C249AC6E-80C0-4F3C-82E8-24A838E292F8}"/>
                </a:ext>
              </a:extLst>
            </p:cNvPr>
            <p:cNvSpPr/>
            <p:nvPr/>
          </p:nvSpPr>
          <p:spPr>
            <a:xfrm>
              <a:off x="8581440" y="193865"/>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报警监控</a:t>
              </a:r>
            </a:p>
          </p:txBody>
        </p:sp>
        <p:sp>
          <p:nvSpPr>
            <p:cNvPr id="5" name="矩形: 剪去单角 4">
              <a:extLst>
                <a:ext uri="{FF2B5EF4-FFF2-40B4-BE49-F238E27FC236}">
                  <a16:creationId xmlns:a16="http://schemas.microsoft.com/office/drawing/2014/main" id="{17F5FE0E-72EE-4555-B6B1-AF1F6A88F6EB}"/>
                </a:ext>
              </a:extLst>
            </p:cNvPr>
            <p:cNvSpPr/>
            <p:nvPr/>
          </p:nvSpPr>
          <p:spPr>
            <a:xfrm>
              <a:off x="10243963" y="176952"/>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检修管理</a:t>
              </a:r>
            </a:p>
          </p:txBody>
        </p:sp>
      </p:grpSp>
      <p:sp>
        <p:nvSpPr>
          <p:cNvPr id="14" name="矩形 13">
            <a:extLst>
              <a:ext uri="{FF2B5EF4-FFF2-40B4-BE49-F238E27FC236}">
                <a16:creationId xmlns:a16="http://schemas.microsoft.com/office/drawing/2014/main" id="{A84865B9-ECA8-4383-8632-75DA79B329D2}"/>
              </a:ext>
            </a:extLst>
          </p:cNvPr>
          <p:cNvSpPr/>
          <p:nvPr/>
        </p:nvSpPr>
        <p:spPr>
          <a:xfrm>
            <a:off x="1591747" y="798937"/>
            <a:ext cx="9659659" cy="328816"/>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C47DDE7-E6FB-4DBA-8ABE-C99C932616A7}"/>
              </a:ext>
            </a:extLst>
          </p:cNvPr>
          <p:cNvSpPr/>
          <p:nvPr/>
        </p:nvSpPr>
        <p:spPr>
          <a:xfrm>
            <a:off x="3489303" y="4740492"/>
            <a:ext cx="5098015" cy="23748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运行</a:t>
            </a:r>
            <a:r>
              <a:rPr lang="zh-CN" altLang="en-US"/>
              <a:t>日志：</a:t>
            </a:r>
            <a:endParaRPr lang="en-US" altLang="zh-CN" dirty="0"/>
          </a:p>
          <a:p>
            <a:pPr algn="ctr"/>
            <a:r>
              <a:rPr lang="en-US" altLang="zh-CN" dirty="0"/>
              <a:t>[20:00:00]</a:t>
            </a:r>
            <a:r>
              <a:rPr lang="zh-CN" altLang="en-US"/>
              <a:t>运行正常</a:t>
            </a:r>
            <a:endParaRPr lang="en-US" altLang="zh-CN" dirty="0"/>
          </a:p>
          <a:p>
            <a:pPr algn="ctr"/>
            <a:r>
              <a:rPr lang="en-US" altLang="zh-CN" dirty="0"/>
              <a:t>[20:01:00]</a:t>
            </a:r>
            <a:r>
              <a:rPr lang="zh-CN" altLang="en-US"/>
              <a:t>运行正常</a:t>
            </a:r>
            <a:endParaRPr lang="en-US" altLang="zh-CN" dirty="0"/>
          </a:p>
          <a:p>
            <a:pPr algn="ctr"/>
            <a:r>
              <a:rPr lang="en-US" altLang="zh-CN" dirty="0"/>
              <a:t>[20:02:00]</a:t>
            </a:r>
            <a:r>
              <a:rPr lang="zh-CN" altLang="en-US"/>
              <a:t>运行正常</a:t>
            </a:r>
            <a:endParaRPr lang="en-US" altLang="zh-CN" dirty="0"/>
          </a:p>
          <a:p>
            <a:pPr algn="ctr"/>
            <a:r>
              <a:rPr lang="en-US" altLang="zh-CN" dirty="0"/>
              <a:t>[20:03:00]</a:t>
            </a:r>
            <a:r>
              <a:rPr lang="zh-CN" altLang="en-US"/>
              <a:t>运行正常</a:t>
            </a:r>
            <a:endParaRPr lang="en-US" altLang="zh-CN" dirty="0"/>
          </a:p>
          <a:p>
            <a:pPr algn="ctr"/>
            <a:r>
              <a:rPr lang="en-US" altLang="zh-CN" dirty="0"/>
              <a:t>[20:05:00]</a:t>
            </a:r>
            <a:r>
              <a:rPr lang="zh-CN" altLang="en-US" dirty="0"/>
              <a:t>检测到故障，</a:t>
            </a:r>
            <a:r>
              <a:rPr lang="zh-CN" altLang="en-US"/>
              <a:t>待处理</a:t>
            </a:r>
            <a:endParaRPr lang="en-US" altLang="zh-CN" dirty="0"/>
          </a:p>
          <a:p>
            <a:pPr algn="ctr"/>
            <a:r>
              <a:rPr lang="en-US" altLang="zh-CN" dirty="0"/>
              <a:t>[20:06:00]</a:t>
            </a:r>
            <a:r>
              <a:rPr lang="zh-CN" altLang="en-US"/>
              <a:t>已停机</a:t>
            </a:r>
            <a:endParaRPr lang="en-US" altLang="zh-CN" dirty="0"/>
          </a:p>
          <a:p>
            <a:pPr algn="ctr"/>
            <a:endParaRPr lang="zh-CN" altLang="en-US" dirty="0"/>
          </a:p>
        </p:txBody>
      </p:sp>
      <p:pic>
        <p:nvPicPr>
          <p:cNvPr id="16" name="图片 15">
            <a:extLst>
              <a:ext uri="{FF2B5EF4-FFF2-40B4-BE49-F238E27FC236}">
                <a16:creationId xmlns:a16="http://schemas.microsoft.com/office/drawing/2014/main" id="{589FDC61-2225-4A2E-86BA-3DBB447D77F0}"/>
              </a:ext>
            </a:extLst>
          </p:cNvPr>
          <p:cNvPicPr>
            <a:picLocks noChangeAspect="1"/>
          </p:cNvPicPr>
          <p:nvPr/>
        </p:nvPicPr>
        <p:blipFill rotWithShape="1">
          <a:blip r:embed="rId4">
            <a:extLst>
              <a:ext uri="{28A0092B-C50C-407E-A947-70E740481C1C}">
                <a14:useLocalDpi xmlns:a14="http://schemas.microsoft.com/office/drawing/2010/main" val="0"/>
              </a:ext>
            </a:extLst>
          </a:blip>
          <a:srcRect l="20134" b="3533"/>
          <a:stretch/>
        </p:blipFill>
        <p:spPr>
          <a:xfrm>
            <a:off x="3736808" y="1593473"/>
            <a:ext cx="4402475" cy="2681299"/>
          </a:xfrm>
          <a:prstGeom prst="rect">
            <a:avLst/>
          </a:prstGeom>
        </p:spPr>
      </p:pic>
      <p:sp>
        <p:nvSpPr>
          <p:cNvPr id="18" name="矩形 17">
            <a:extLst>
              <a:ext uri="{FF2B5EF4-FFF2-40B4-BE49-F238E27FC236}">
                <a16:creationId xmlns:a16="http://schemas.microsoft.com/office/drawing/2014/main" id="{3A1541F0-7711-48FB-8479-3FBA312B03E6}"/>
              </a:ext>
            </a:extLst>
          </p:cNvPr>
          <p:cNvSpPr/>
          <p:nvPr/>
        </p:nvSpPr>
        <p:spPr>
          <a:xfrm>
            <a:off x="8589615" y="1122427"/>
            <a:ext cx="2661792" cy="359321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Park</a:t>
            </a:r>
            <a:r>
              <a:rPr lang="zh-CN" altLang="en-US"/>
              <a:t>矢量图</a:t>
            </a: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pic>
        <p:nvPicPr>
          <p:cNvPr id="24" name="图片 23">
            <a:extLst>
              <a:ext uri="{FF2B5EF4-FFF2-40B4-BE49-F238E27FC236}">
                <a16:creationId xmlns:a16="http://schemas.microsoft.com/office/drawing/2014/main" id="{C1A23EB5-E904-4436-A194-12801980B6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0147" y="1435983"/>
            <a:ext cx="2253756" cy="2253756"/>
          </a:xfrm>
          <a:prstGeom prst="rect">
            <a:avLst/>
          </a:prstGeom>
        </p:spPr>
      </p:pic>
      <p:sp>
        <p:nvSpPr>
          <p:cNvPr id="25" name="矩形 24">
            <a:extLst>
              <a:ext uri="{FF2B5EF4-FFF2-40B4-BE49-F238E27FC236}">
                <a16:creationId xmlns:a16="http://schemas.microsoft.com/office/drawing/2014/main" id="{D3E9EC0E-2529-4FED-9FFB-097AFB6B789E}"/>
              </a:ext>
            </a:extLst>
          </p:cNvPr>
          <p:cNvSpPr/>
          <p:nvPr/>
        </p:nvSpPr>
        <p:spPr>
          <a:xfrm>
            <a:off x="8599285" y="3702424"/>
            <a:ext cx="2652121" cy="13112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编号：</a:t>
            </a:r>
            <a:r>
              <a:rPr lang="en-US" altLang="zh-CN" dirty="0"/>
              <a:t>001</a:t>
            </a:r>
          </a:p>
          <a:p>
            <a:pPr algn="ctr"/>
            <a:r>
              <a:rPr lang="zh-CN" altLang="en-US" dirty="0"/>
              <a:t>运行状态：运行故障</a:t>
            </a:r>
            <a:endParaRPr lang="en-US" altLang="zh-CN" dirty="0"/>
          </a:p>
          <a:p>
            <a:pPr algn="ctr"/>
            <a:r>
              <a:rPr lang="zh-CN" altLang="en-US" dirty="0"/>
              <a:t>故障类型：断路</a:t>
            </a:r>
            <a:endParaRPr lang="en-US" altLang="zh-CN" dirty="0"/>
          </a:p>
          <a:p>
            <a:pPr algn="ctr"/>
            <a:r>
              <a:rPr lang="zh-CN" altLang="en-US" dirty="0"/>
              <a:t>处理情况：待处理</a:t>
            </a:r>
          </a:p>
        </p:txBody>
      </p:sp>
      <p:sp>
        <p:nvSpPr>
          <p:cNvPr id="27" name="矩形 26">
            <a:extLst>
              <a:ext uri="{FF2B5EF4-FFF2-40B4-BE49-F238E27FC236}">
                <a16:creationId xmlns:a16="http://schemas.microsoft.com/office/drawing/2014/main" id="{DC59A950-DBA3-4FD9-9CC4-450E1BAF8A9B}"/>
              </a:ext>
            </a:extLst>
          </p:cNvPr>
          <p:cNvSpPr/>
          <p:nvPr/>
        </p:nvSpPr>
        <p:spPr>
          <a:xfrm>
            <a:off x="8587318" y="5013665"/>
            <a:ext cx="2678351" cy="209881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 </a:t>
            </a:r>
          </a:p>
          <a:p>
            <a:pPr algn="ctr"/>
            <a:endParaRPr lang="en-US" altLang="zh-CN" dirty="0"/>
          </a:p>
          <a:p>
            <a:pPr algn="ctr"/>
            <a:endParaRPr lang="en-US" altLang="zh-CN" dirty="0"/>
          </a:p>
          <a:p>
            <a:pPr algn="ctr"/>
            <a:endParaRPr lang="en-US" altLang="zh-CN" dirty="0"/>
          </a:p>
          <a:p>
            <a:pPr algn="ctr"/>
            <a:endParaRPr lang="zh-CN" altLang="en-US" dirty="0"/>
          </a:p>
        </p:txBody>
      </p:sp>
      <p:grpSp>
        <p:nvGrpSpPr>
          <p:cNvPr id="37" name="组合 36">
            <a:extLst>
              <a:ext uri="{FF2B5EF4-FFF2-40B4-BE49-F238E27FC236}">
                <a16:creationId xmlns:a16="http://schemas.microsoft.com/office/drawing/2014/main" id="{C07E8B48-4376-4CF0-A850-8C0A9D17CFA1}"/>
              </a:ext>
            </a:extLst>
          </p:cNvPr>
          <p:cNvGrpSpPr/>
          <p:nvPr/>
        </p:nvGrpSpPr>
        <p:grpSpPr>
          <a:xfrm>
            <a:off x="8784046" y="5400253"/>
            <a:ext cx="2219212" cy="1556756"/>
            <a:chOff x="7142801" y="5424100"/>
            <a:chExt cx="2219212" cy="1556756"/>
          </a:xfrm>
        </p:grpSpPr>
        <p:sp>
          <p:nvSpPr>
            <p:cNvPr id="28" name="矩形 27">
              <a:extLst>
                <a:ext uri="{FF2B5EF4-FFF2-40B4-BE49-F238E27FC236}">
                  <a16:creationId xmlns:a16="http://schemas.microsoft.com/office/drawing/2014/main" id="{97DAD0CA-A35D-408A-A177-4C0E20F9564C}"/>
                </a:ext>
              </a:extLst>
            </p:cNvPr>
            <p:cNvSpPr/>
            <p:nvPr/>
          </p:nvSpPr>
          <p:spPr>
            <a:xfrm>
              <a:off x="7142801" y="5424100"/>
              <a:ext cx="2219211" cy="42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启动</a:t>
              </a:r>
              <a:r>
                <a:rPr lang="en-US" altLang="zh-CN" dirty="0"/>
                <a:t>/</a:t>
              </a:r>
              <a:r>
                <a:rPr lang="zh-CN" altLang="en-US" dirty="0"/>
                <a:t>停机</a:t>
              </a:r>
            </a:p>
          </p:txBody>
        </p:sp>
        <p:sp>
          <p:nvSpPr>
            <p:cNvPr id="32" name="矩形 31">
              <a:extLst>
                <a:ext uri="{FF2B5EF4-FFF2-40B4-BE49-F238E27FC236}">
                  <a16:creationId xmlns:a16="http://schemas.microsoft.com/office/drawing/2014/main" id="{813ED4CA-D955-418D-B46C-1E462DF07C73}"/>
                </a:ext>
              </a:extLst>
            </p:cNvPr>
            <p:cNvSpPr/>
            <p:nvPr/>
          </p:nvSpPr>
          <p:spPr>
            <a:xfrm>
              <a:off x="7142801" y="6556719"/>
              <a:ext cx="2219211" cy="42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日志导出</a:t>
              </a:r>
            </a:p>
          </p:txBody>
        </p:sp>
        <p:sp>
          <p:nvSpPr>
            <p:cNvPr id="34" name="矩形 33">
              <a:extLst>
                <a:ext uri="{FF2B5EF4-FFF2-40B4-BE49-F238E27FC236}">
                  <a16:creationId xmlns:a16="http://schemas.microsoft.com/office/drawing/2014/main" id="{1D8FED47-F1CA-411C-A490-D0130D58163F}"/>
                </a:ext>
              </a:extLst>
            </p:cNvPr>
            <p:cNvSpPr/>
            <p:nvPr/>
          </p:nvSpPr>
          <p:spPr>
            <a:xfrm>
              <a:off x="7142802" y="6005015"/>
              <a:ext cx="2219211" cy="42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故障处理</a:t>
              </a:r>
            </a:p>
          </p:txBody>
        </p:sp>
      </p:grpSp>
      <p:grpSp>
        <p:nvGrpSpPr>
          <p:cNvPr id="51" name="组合 50">
            <a:extLst>
              <a:ext uri="{FF2B5EF4-FFF2-40B4-BE49-F238E27FC236}">
                <a16:creationId xmlns:a16="http://schemas.microsoft.com/office/drawing/2014/main" id="{1284D9F5-CA8B-477B-BE80-8CED64F5882F}"/>
              </a:ext>
            </a:extLst>
          </p:cNvPr>
          <p:cNvGrpSpPr/>
          <p:nvPr/>
        </p:nvGrpSpPr>
        <p:grpSpPr>
          <a:xfrm>
            <a:off x="3489304" y="1134920"/>
            <a:ext cx="4599963" cy="446127"/>
            <a:chOff x="1869991" y="1094205"/>
            <a:chExt cx="4599963" cy="446127"/>
          </a:xfrm>
        </p:grpSpPr>
        <p:sp>
          <p:nvSpPr>
            <p:cNvPr id="38" name="矩形 37">
              <a:extLst>
                <a:ext uri="{FF2B5EF4-FFF2-40B4-BE49-F238E27FC236}">
                  <a16:creationId xmlns:a16="http://schemas.microsoft.com/office/drawing/2014/main" id="{4F7A62C7-1CB3-4334-A8C9-69B8EE797FA1}"/>
                </a:ext>
              </a:extLst>
            </p:cNvPr>
            <p:cNvSpPr/>
            <p:nvPr/>
          </p:nvSpPr>
          <p:spPr>
            <a:xfrm>
              <a:off x="1869991" y="1094205"/>
              <a:ext cx="1149728" cy="44612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电流</a:t>
              </a:r>
            </a:p>
          </p:txBody>
        </p:sp>
        <p:sp>
          <p:nvSpPr>
            <p:cNvPr id="46" name="矩形 45">
              <a:extLst>
                <a:ext uri="{FF2B5EF4-FFF2-40B4-BE49-F238E27FC236}">
                  <a16:creationId xmlns:a16="http://schemas.microsoft.com/office/drawing/2014/main" id="{DB40B1E1-FB37-4FAE-B0F8-94B6D324E298}"/>
                </a:ext>
              </a:extLst>
            </p:cNvPr>
            <p:cNvSpPr/>
            <p:nvPr/>
          </p:nvSpPr>
          <p:spPr>
            <a:xfrm>
              <a:off x="4170147" y="1094205"/>
              <a:ext cx="1149728" cy="44612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温度</a:t>
              </a:r>
            </a:p>
          </p:txBody>
        </p:sp>
        <p:sp>
          <p:nvSpPr>
            <p:cNvPr id="48" name="矩形 47">
              <a:extLst>
                <a:ext uri="{FF2B5EF4-FFF2-40B4-BE49-F238E27FC236}">
                  <a16:creationId xmlns:a16="http://schemas.microsoft.com/office/drawing/2014/main" id="{E5E65834-644E-4ED8-82D7-1B6E1743190E}"/>
                </a:ext>
              </a:extLst>
            </p:cNvPr>
            <p:cNvSpPr/>
            <p:nvPr/>
          </p:nvSpPr>
          <p:spPr>
            <a:xfrm>
              <a:off x="3020069" y="1094205"/>
              <a:ext cx="1149728" cy="44612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电压</a:t>
              </a:r>
            </a:p>
          </p:txBody>
        </p:sp>
        <p:sp>
          <p:nvSpPr>
            <p:cNvPr id="50" name="矩形 49">
              <a:extLst>
                <a:ext uri="{FF2B5EF4-FFF2-40B4-BE49-F238E27FC236}">
                  <a16:creationId xmlns:a16="http://schemas.microsoft.com/office/drawing/2014/main" id="{C61ED7EC-E78B-49B0-80D3-2BA12A7351B7}"/>
                </a:ext>
              </a:extLst>
            </p:cNvPr>
            <p:cNvSpPr/>
            <p:nvPr/>
          </p:nvSpPr>
          <p:spPr>
            <a:xfrm>
              <a:off x="5320226" y="1094205"/>
              <a:ext cx="1149728" cy="44612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负载</a:t>
              </a:r>
            </a:p>
          </p:txBody>
        </p:sp>
      </p:grpSp>
      <p:sp>
        <p:nvSpPr>
          <p:cNvPr id="7" name="矩形 6">
            <a:extLst>
              <a:ext uri="{FF2B5EF4-FFF2-40B4-BE49-F238E27FC236}">
                <a16:creationId xmlns:a16="http://schemas.microsoft.com/office/drawing/2014/main" id="{E074D1E4-3ACC-42C9-A026-97EA810D040A}"/>
              </a:ext>
            </a:extLst>
          </p:cNvPr>
          <p:cNvSpPr/>
          <p:nvPr/>
        </p:nvSpPr>
        <p:spPr>
          <a:xfrm>
            <a:off x="1591747" y="1109743"/>
            <a:ext cx="1941711" cy="6002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latin typeface="印品黑体"/>
              </a:rPr>
              <a:t>1</a:t>
            </a:r>
            <a:r>
              <a:rPr lang="zh-CN" altLang="en-US" dirty="0">
                <a:latin typeface="印品黑体"/>
              </a:rPr>
              <a:t>区</a:t>
            </a:r>
            <a:endParaRPr lang="en-US" altLang="zh-CN" dirty="0">
              <a:latin typeface="印品黑体"/>
            </a:endParaRPr>
          </a:p>
          <a:p>
            <a:pPr marL="925513" lvl="1" indent="-285750">
              <a:buFont typeface="Arial" panose="020B0604020202020204" pitchFamily="34" charset="0"/>
              <a:buChar char="•"/>
            </a:pPr>
            <a:r>
              <a:rPr lang="en-US" altLang="zh-CN" dirty="0">
                <a:latin typeface="印品黑体"/>
              </a:rPr>
              <a:t>001</a:t>
            </a:r>
          </a:p>
          <a:p>
            <a:pPr marL="925513" lvl="1" indent="-285750">
              <a:buFont typeface="Arial" panose="020B0604020202020204" pitchFamily="34" charset="0"/>
              <a:buChar char="•"/>
            </a:pPr>
            <a:r>
              <a:rPr lang="en-US" altLang="zh-CN" dirty="0">
                <a:latin typeface="印品黑体"/>
              </a:rPr>
              <a:t>002</a:t>
            </a:r>
          </a:p>
          <a:p>
            <a:pPr marL="925513" lvl="1" indent="-285750">
              <a:buFont typeface="Arial" panose="020B0604020202020204" pitchFamily="34" charset="0"/>
              <a:buChar char="•"/>
            </a:pPr>
            <a:r>
              <a:rPr lang="en-US" altLang="zh-CN" dirty="0">
                <a:latin typeface="印品黑体"/>
              </a:rPr>
              <a:t>003</a:t>
            </a:r>
          </a:p>
          <a:p>
            <a:pPr marL="925513" lvl="1" indent="-285750">
              <a:buFont typeface="Arial" panose="020B0604020202020204" pitchFamily="34" charset="0"/>
              <a:buChar char="•"/>
            </a:pPr>
            <a:r>
              <a:rPr lang="en-US" altLang="zh-CN" dirty="0">
                <a:latin typeface="印品黑体"/>
              </a:rPr>
              <a:t>004</a:t>
            </a:r>
          </a:p>
          <a:p>
            <a:pPr marL="285750" indent="-285750">
              <a:buFont typeface="Arial" panose="020B0604020202020204" pitchFamily="34" charset="0"/>
              <a:buChar char="•"/>
            </a:pPr>
            <a:r>
              <a:rPr lang="en-US" altLang="zh-CN" dirty="0">
                <a:latin typeface="印品黑体"/>
              </a:rPr>
              <a:t>2</a:t>
            </a:r>
            <a:r>
              <a:rPr lang="zh-CN" altLang="en-US" dirty="0">
                <a:latin typeface="印品黑体"/>
              </a:rPr>
              <a:t>区</a:t>
            </a:r>
            <a:endParaRPr lang="en-US" altLang="zh-CN" dirty="0">
              <a:latin typeface="印品黑体"/>
            </a:endParaRPr>
          </a:p>
          <a:p>
            <a:pPr marL="925513" lvl="1" indent="-285750">
              <a:buFont typeface="Arial" panose="020B0604020202020204" pitchFamily="34" charset="0"/>
              <a:buChar char="•"/>
            </a:pPr>
            <a:r>
              <a:rPr lang="en-US" altLang="zh-CN" dirty="0">
                <a:latin typeface="印品黑体"/>
              </a:rPr>
              <a:t>005</a:t>
            </a:r>
          </a:p>
          <a:p>
            <a:pPr marL="925513" lvl="1" indent="-285750">
              <a:buFont typeface="Arial" panose="020B0604020202020204" pitchFamily="34" charset="0"/>
              <a:buChar char="•"/>
            </a:pPr>
            <a:r>
              <a:rPr lang="en-US" altLang="zh-CN" dirty="0">
                <a:latin typeface="印品黑体"/>
              </a:rPr>
              <a:t>006</a:t>
            </a:r>
          </a:p>
          <a:p>
            <a:pPr marL="925513" lvl="1" indent="-285750">
              <a:buFont typeface="Arial" panose="020B0604020202020204" pitchFamily="34" charset="0"/>
              <a:buChar char="•"/>
            </a:pPr>
            <a:r>
              <a:rPr lang="en-US" altLang="zh-CN" dirty="0">
                <a:latin typeface="印品黑体"/>
              </a:rPr>
              <a:t>007</a:t>
            </a:r>
          </a:p>
          <a:p>
            <a:pPr marL="925513" lvl="1" indent="-285750">
              <a:buFont typeface="Arial" panose="020B0604020202020204" pitchFamily="34" charset="0"/>
              <a:buChar char="•"/>
            </a:pPr>
            <a:r>
              <a:rPr lang="en-US" altLang="zh-CN" dirty="0">
                <a:latin typeface="印品黑体"/>
              </a:rPr>
              <a:t>008</a:t>
            </a:r>
          </a:p>
          <a:p>
            <a:pPr marL="285750" indent="-285750">
              <a:buFont typeface="Arial" panose="020B0604020202020204" pitchFamily="34" charset="0"/>
              <a:buChar char="•"/>
            </a:pPr>
            <a:r>
              <a:rPr lang="en-US" altLang="zh-CN" dirty="0">
                <a:latin typeface="印品黑体"/>
              </a:rPr>
              <a:t>3</a:t>
            </a:r>
            <a:r>
              <a:rPr lang="zh-CN" altLang="en-US" dirty="0">
                <a:latin typeface="印品黑体"/>
              </a:rPr>
              <a:t>区</a:t>
            </a:r>
            <a:endParaRPr lang="en-US" altLang="zh-CN" dirty="0">
              <a:latin typeface="印品黑体"/>
            </a:endParaRPr>
          </a:p>
          <a:p>
            <a:pPr marL="925513" lvl="1" indent="-285750">
              <a:buFont typeface="Arial" panose="020B0604020202020204" pitchFamily="34" charset="0"/>
              <a:buChar char="•"/>
            </a:pPr>
            <a:r>
              <a:rPr lang="en-US" altLang="zh-CN" dirty="0">
                <a:latin typeface="印品黑体"/>
              </a:rPr>
              <a:t>009</a:t>
            </a:r>
          </a:p>
          <a:p>
            <a:pPr marL="925513" lvl="1" indent="-285750">
              <a:buFont typeface="Arial" panose="020B0604020202020204" pitchFamily="34" charset="0"/>
              <a:buChar char="•"/>
            </a:pPr>
            <a:r>
              <a:rPr lang="en-US" altLang="zh-CN" dirty="0">
                <a:latin typeface="印品黑体"/>
              </a:rPr>
              <a:t>010</a:t>
            </a:r>
          </a:p>
          <a:p>
            <a:pPr marL="925513" lvl="1" indent="-285750">
              <a:buFont typeface="Arial" panose="020B0604020202020204" pitchFamily="34" charset="0"/>
              <a:buChar char="•"/>
            </a:pPr>
            <a:r>
              <a:rPr lang="en-US" altLang="zh-CN" dirty="0">
                <a:latin typeface="印品黑体"/>
              </a:rPr>
              <a:t>011</a:t>
            </a: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p:txBody>
      </p:sp>
    </p:spTree>
    <p:custDataLst>
      <p:tags r:id="rId1"/>
    </p:custDataLst>
    <p:extLst>
      <p:ext uri="{BB962C8B-B14F-4D97-AF65-F5344CB8AC3E}">
        <p14:creationId xmlns:p14="http://schemas.microsoft.com/office/powerpoint/2010/main" val="481733386"/>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5645200-C754-43D4-96F6-22BD57EE46E2}"/>
              </a:ext>
            </a:extLst>
          </p:cNvPr>
          <p:cNvGrpSpPr/>
          <p:nvPr/>
        </p:nvGrpSpPr>
        <p:grpSpPr>
          <a:xfrm>
            <a:off x="6141343" y="1672109"/>
            <a:ext cx="5184585" cy="3202913"/>
            <a:chOff x="6621389" y="1725733"/>
            <a:chExt cx="5184585" cy="3202913"/>
          </a:xfrm>
        </p:grpSpPr>
        <p:sp>
          <p:nvSpPr>
            <p:cNvPr id="11" name="MH_Number_1"/>
            <p:cNvSpPr/>
            <p:nvPr>
              <p:custDataLst>
                <p:tags r:id="rId7"/>
              </p:custDataLst>
            </p:nvPr>
          </p:nvSpPr>
          <p:spPr>
            <a:xfrm>
              <a:off x="6621389" y="1833978"/>
              <a:ext cx="506196" cy="506196"/>
            </a:xfrm>
            <a:prstGeom prst="ellipse">
              <a:avLst/>
            </a:prstGeom>
            <a:solidFill>
              <a:srgbClr val="1F497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rPr>
                <a:t>1</a:t>
              </a:r>
              <a:endParaRPr lang="zh-CN" altLang="en-US"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endParaRPr>
            </a:p>
          </p:txBody>
        </p:sp>
        <p:sp>
          <p:nvSpPr>
            <p:cNvPr id="12" name="MH_Entry_1"/>
            <p:cNvSpPr/>
            <p:nvPr>
              <p:custDataLst>
                <p:tags r:id="rId8"/>
              </p:custDataLst>
            </p:nvPr>
          </p:nvSpPr>
          <p:spPr>
            <a:xfrm>
              <a:off x="7444698" y="1725733"/>
              <a:ext cx="4361276" cy="82067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设计功能</a:t>
              </a:r>
              <a:endParaRPr lang="zh-CN" altLang="en-US" sz="2667"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13" name="MH_Number_2"/>
            <p:cNvSpPr/>
            <p:nvPr>
              <p:custDataLst>
                <p:tags r:id="rId9"/>
              </p:custDataLst>
            </p:nvPr>
          </p:nvSpPr>
          <p:spPr>
            <a:xfrm>
              <a:off x="6621389" y="3025098"/>
              <a:ext cx="506196" cy="506196"/>
            </a:xfrm>
            <a:prstGeom prst="ellipse">
              <a:avLst/>
            </a:prstGeom>
            <a:solidFill>
              <a:srgbClr val="1F497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rPr>
                <a:t>2</a:t>
              </a:r>
              <a:endParaRPr lang="zh-CN" altLang="en-US"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endParaRPr>
            </a:p>
          </p:txBody>
        </p:sp>
        <p:sp>
          <p:nvSpPr>
            <p:cNvPr id="14" name="MH_Entry_2"/>
            <p:cNvSpPr/>
            <p:nvPr>
              <p:custDataLst>
                <p:tags r:id="rId10"/>
              </p:custDataLst>
            </p:nvPr>
          </p:nvSpPr>
          <p:spPr>
            <a:xfrm>
              <a:off x="7444699" y="2916853"/>
              <a:ext cx="3001409" cy="82067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设计原理</a:t>
              </a:r>
              <a:endParaRPr lang="zh-CN" altLang="en-US" sz="2667"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15" name="MH_Number_3"/>
            <p:cNvSpPr/>
            <p:nvPr>
              <p:custDataLst>
                <p:tags r:id="rId11"/>
              </p:custDataLst>
            </p:nvPr>
          </p:nvSpPr>
          <p:spPr>
            <a:xfrm>
              <a:off x="6621389" y="4216218"/>
              <a:ext cx="506196" cy="506196"/>
            </a:xfrm>
            <a:prstGeom prst="ellipse">
              <a:avLst/>
            </a:prstGeom>
            <a:solidFill>
              <a:srgbClr val="1F497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rPr>
                <a:t>3</a:t>
              </a:r>
              <a:endParaRPr lang="zh-CN" altLang="en-US"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endParaRPr>
            </a:p>
          </p:txBody>
        </p:sp>
        <p:sp>
          <p:nvSpPr>
            <p:cNvPr id="16" name="MH_Entry_3"/>
            <p:cNvSpPr/>
            <p:nvPr>
              <p:custDataLst>
                <p:tags r:id="rId12"/>
              </p:custDataLst>
            </p:nvPr>
          </p:nvSpPr>
          <p:spPr>
            <a:xfrm>
              <a:off x="7444699" y="4107972"/>
              <a:ext cx="3497170" cy="82067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硬件构成</a:t>
              </a:r>
              <a:endParaRPr lang="en-US" altLang="zh-CN"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grpSp>
      <p:sp>
        <p:nvSpPr>
          <p:cNvPr id="19" name="MH_Others_1"/>
          <p:cNvSpPr txBox="1"/>
          <p:nvPr>
            <p:custDataLst>
              <p:tags r:id="rId1"/>
            </p:custDataLst>
          </p:nvPr>
        </p:nvSpPr>
        <p:spPr>
          <a:xfrm>
            <a:off x="1388824" y="1981237"/>
            <a:ext cx="3502013" cy="1477007"/>
          </a:xfrm>
          <a:prstGeom prst="rect">
            <a:avLst/>
          </a:prstGeom>
          <a:noFill/>
        </p:spPr>
        <p:txBody>
          <a:bodyPr vert="horz" wrap="square" lIns="0" tIns="0" rIns="0" bIns="0" rtlCol="0" anchor="ctr" anchorCtr="0">
            <a:spAutoFit/>
          </a:bodyPr>
          <a:lstStyle/>
          <a:p>
            <a:pPr algn="ctr"/>
            <a:r>
              <a:rPr lang="zh-CN" altLang="en-US" sz="9598"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目 录</a:t>
            </a:r>
          </a:p>
        </p:txBody>
      </p:sp>
      <p:sp>
        <p:nvSpPr>
          <p:cNvPr id="20" name="MH_Others_2"/>
          <p:cNvSpPr txBox="1"/>
          <p:nvPr>
            <p:custDataLst>
              <p:tags r:id="rId2"/>
            </p:custDataLst>
          </p:nvPr>
        </p:nvSpPr>
        <p:spPr>
          <a:xfrm>
            <a:off x="1586574" y="3551357"/>
            <a:ext cx="3106519" cy="656655"/>
          </a:xfrm>
          <a:prstGeom prst="rect">
            <a:avLst/>
          </a:prstGeom>
          <a:noFill/>
        </p:spPr>
        <p:txBody>
          <a:bodyPr vert="horz" wrap="square" lIns="0" tIns="0" rIns="0" bIns="0">
            <a:spAutoFit/>
          </a:bodyPr>
          <a:lstStyle/>
          <a:p>
            <a:pPr algn="ctr">
              <a:defRPr/>
            </a:pPr>
            <a:r>
              <a:rPr lang="en-US" altLang="zh-CN" sz="4267"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CONTENTS</a:t>
            </a:r>
            <a:endParaRPr lang="zh-CN" altLang="en-US" sz="4267"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pic>
        <p:nvPicPr>
          <p:cNvPr id="23" name="音频 22">
            <a:hlinkClick r:id="" action="ppaction://media"/>
            <a:extLst>
              <a:ext uri="{FF2B5EF4-FFF2-40B4-BE49-F238E27FC236}">
                <a16:creationId xmlns:a16="http://schemas.microsoft.com/office/drawing/2014/main" id="{80394089-8CBB-48B4-A82F-6C0449255330}"/>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1961251" y="5759078"/>
            <a:ext cx="609600" cy="609600"/>
          </a:xfrm>
          <a:prstGeom prst="rect">
            <a:avLst/>
          </a:prstGeom>
        </p:spPr>
      </p:pic>
      <p:sp>
        <p:nvSpPr>
          <p:cNvPr id="4" name="MH_Number_3">
            <a:extLst>
              <a:ext uri="{FF2B5EF4-FFF2-40B4-BE49-F238E27FC236}">
                <a16:creationId xmlns:a16="http://schemas.microsoft.com/office/drawing/2014/main" id="{E0B16DA6-D250-4CF5-9788-E7DEBB6A5D4D}"/>
              </a:ext>
            </a:extLst>
          </p:cNvPr>
          <p:cNvSpPr/>
          <p:nvPr>
            <p:custDataLst>
              <p:tags r:id="rId5"/>
            </p:custDataLst>
          </p:nvPr>
        </p:nvSpPr>
        <p:spPr>
          <a:xfrm>
            <a:off x="6125013" y="5257855"/>
            <a:ext cx="506196" cy="506196"/>
          </a:xfrm>
          <a:prstGeom prst="ellipse">
            <a:avLst/>
          </a:prstGeom>
          <a:solidFill>
            <a:srgbClr val="1F497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rPr>
              <a:t>4</a:t>
            </a:r>
            <a:endParaRPr lang="zh-CN" altLang="en-US" sz="2812" b="1" dirty="0">
              <a:solidFill>
                <a:schemeClr val="bg1"/>
              </a:solidFill>
              <a:latin typeface="印品黑体" panose="00000500000000000000" pitchFamily="2" charset="-122"/>
              <a:ea typeface="方正正粗黑简体" panose="02000000000000000000" pitchFamily="2" charset="-122"/>
              <a:cs typeface="Times New Roman" panose="02020603050405020304" pitchFamily="18" charset="0"/>
              <a:sym typeface="Arial" panose="020B0604020202020204" pitchFamily="34" charset="0"/>
            </a:endParaRPr>
          </a:p>
        </p:txBody>
      </p:sp>
      <p:sp>
        <p:nvSpPr>
          <p:cNvPr id="5" name="MH_Entry_3">
            <a:extLst>
              <a:ext uri="{FF2B5EF4-FFF2-40B4-BE49-F238E27FC236}">
                <a16:creationId xmlns:a16="http://schemas.microsoft.com/office/drawing/2014/main" id="{CA19A464-0E98-4FE4-A783-BCD64D12D7FC}"/>
              </a:ext>
            </a:extLst>
          </p:cNvPr>
          <p:cNvSpPr/>
          <p:nvPr>
            <p:custDataLst>
              <p:tags r:id="rId6"/>
            </p:custDataLst>
          </p:nvPr>
        </p:nvSpPr>
        <p:spPr>
          <a:xfrm>
            <a:off x="6948323" y="5149609"/>
            <a:ext cx="3001409" cy="82067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5333"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软件原理</a:t>
            </a:r>
            <a:endParaRPr lang="zh-CN" altLang="en-US" sz="2667"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Tree>
    <p:extLst>
      <p:ext uri="{BB962C8B-B14F-4D97-AF65-F5344CB8AC3E}">
        <p14:creationId xmlns:p14="http://schemas.microsoft.com/office/powerpoint/2010/main" val="50643650"/>
      </p:ext>
    </p:extLst>
  </p:cSld>
  <p:clrMapOvr>
    <a:masterClrMapping/>
  </p:clrMapOvr>
  <mc:AlternateContent xmlns:mc="http://schemas.openxmlformats.org/markup-compatibility/2006" xmlns:p14="http://schemas.microsoft.com/office/powerpoint/2010/main">
    <mc:Choice Requires="p14">
      <p:transition p14:dur="10" advTm="8259"/>
    </mc:Choice>
    <mc:Fallback xmlns="">
      <p:transition advTm="8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5366" x="10534650" y="2189163"/>
          <p14:tracePt t="7693" x="0" y="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85ADF4C-3527-4511-AE8A-B09183BD6170}"/>
              </a:ext>
            </a:extLst>
          </p:cNvPr>
          <p:cNvPicPr>
            <a:picLocks noChangeAspect="1"/>
          </p:cNvPicPr>
          <p:nvPr/>
        </p:nvPicPr>
        <p:blipFill>
          <a:blip r:embed="rId4"/>
          <a:stretch>
            <a:fillRect/>
          </a:stretch>
        </p:blipFill>
        <p:spPr>
          <a:xfrm>
            <a:off x="1547131" y="277346"/>
            <a:ext cx="9764488" cy="6677957"/>
          </a:xfrm>
          <a:prstGeom prst="rect">
            <a:avLst/>
          </a:prstGeom>
        </p:spPr>
      </p:pic>
    </p:spTree>
    <p:custDataLst>
      <p:tags r:id="rId1"/>
    </p:custDataLst>
    <p:extLst>
      <p:ext uri="{BB962C8B-B14F-4D97-AF65-F5344CB8AC3E}">
        <p14:creationId xmlns:p14="http://schemas.microsoft.com/office/powerpoint/2010/main" val="2534372009"/>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E1263E8-03F4-47AF-B31A-00EC4DD11958}"/>
              </a:ext>
            </a:extLst>
          </p:cNvPr>
          <p:cNvGrpSpPr/>
          <p:nvPr/>
        </p:nvGrpSpPr>
        <p:grpSpPr>
          <a:xfrm>
            <a:off x="1603664" y="0"/>
            <a:ext cx="9644063" cy="4956172"/>
            <a:chOff x="0" y="-1"/>
            <a:chExt cx="12858750" cy="6608231"/>
          </a:xfrm>
        </p:grpSpPr>
        <p:sp>
          <p:nvSpPr>
            <p:cNvPr id="12" name="矩形 11">
              <a:extLst>
                <a:ext uri="{FF2B5EF4-FFF2-40B4-BE49-F238E27FC236}">
                  <a16:creationId xmlns:a16="http://schemas.microsoft.com/office/drawing/2014/main" id="{70AE7D07-CBED-4A6C-A2FD-8848AF1D9DEF}"/>
                </a:ext>
              </a:extLst>
            </p:cNvPr>
            <p:cNvSpPr/>
            <p:nvPr/>
          </p:nvSpPr>
          <p:spPr>
            <a:xfrm>
              <a:off x="0" y="-1"/>
              <a:ext cx="12858750" cy="12103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C4B8837A-E4E6-489E-8A9B-B31A6F137A63}"/>
                </a:ext>
              </a:extLst>
            </p:cNvPr>
            <p:cNvSpPr txBox="1"/>
            <p:nvPr/>
          </p:nvSpPr>
          <p:spPr>
            <a:xfrm>
              <a:off x="318941" y="156422"/>
              <a:ext cx="4032448" cy="615553"/>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印品黑体" panose="00000500000000000000"/>
                </a:rPr>
                <a:t>电机在线监测系统</a:t>
              </a:r>
            </a:p>
          </p:txBody>
        </p:sp>
        <p:pic>
          <p:nvPicPr>
            <p:cNvPr id="15" name="图片 14">
              <a:extLst>
                <a:ext uri="{FF2B5EF4-FFF2-40B4-BE49-F238E27FC236}">
                  <a16:creationId xmlns:a16="http://schemas.microsoft.com/office/drawing/2014/main" id="{DB1666C4-6AAF-4B4D-A102-6CC3CE5E4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0350" y="5397831"/>
              <a:ext cx="2904955" cy="1210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8" name="组合 7">
            <a:extLst>
              <a:ext uri="{FF2B5EF4-FFF2-40B4-BE49-F238E27FC236}">
                <a16:creationId xmlns:a16="http://schemas.microsoft.com/office/drawing/2014/main" id="{99FC6A1D-BDD3-4A55-9772-C1133E1A1696}"/>
              </a:ext>
            </a:extLst>
          </p:cNvPr>
          <p:cNvGrpSpPr/>
          <p:nvPr/>
        </p:nvGrpSpPr>
        <p:grpSpPr>
          <a:xfrm>
            <a:off x="5347952" y="117318"/>
            <a:ext cx="5472605" cy="663609"/>
            <a:chOff x="5277249" y="173149"/>
            <a:chExt cx="6419191" cy="884812"/>
          </a:xfrm>
        </p:grpSpPr>
        <p:sp>
          <p:nvSpPr>
            <p:cNvPr id="2" name="矩形: 剪去单角 1">
              <a:extLst>
                <a:ext uri="{FF2B5EF4-FFF2-40B4-BE49-F238E27FC236}">
                  <a16:creationId xmlns:a16="http://schemas.microsoft.com/office/drawing/2014/main" id="{B885968D-CD08-44A1-A090-A0728EC3C01F}"/>
                </a:ext>
              </a:extLst>
            </p:cNvPr>
            <p:cNvSpPr/>
            <p:nvPr/>
          </p:nvSpPr>
          <p:spPr>
            <a:xfrm>
              <a:off x="5277249" y="173149"/>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在线监控</a:t>
              </a:r>
            </a:p>
          </p:txBody>
        </p:sp>
        <p:sp>
          <p:nvSpPr>
            <p:cNvPr id="3" name="矩形: 剪去单角 2">
              <a:extLst>
                <a:ext uri="{FF2B5EF4-FFF2-40B4-BE49-F238E27FC236}">
                  <a16:creationId xmlns:a16="http://schemas.microsoft.com/office/drawing/2014/main" id="{A39DF653-0822-4208-959C-754A31764859}"/>
                </a:ext>
              </a:extLst>
            </p:cNvPr>
            <p:cNvSpPr/>
            <p:nvPr/>
          </p:nvSpPr>
          <p:spPr>
            <a:xfrm>
              <a:off x="6929345" y="193865"/>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视频监控</a:t>
              </a:r>
            </a:p>
          </p:txBody>
        </p:sp>
        <p:sp>
          <p:nvSpPr>
            <p:cNvPr id="4" name="矩形: 剪去单角 3">
              <a:extLst>
                <a:ext uri="{FF2B5EF4-FFF2-40B4-BE49-F238E27FC236}">
                  <a16:creationId xmlns:a16="http://schemas.microsoft.com/office/drawing/2014/main" id="{C249AC6E-80C0-4F3C-82E8-24A838E292F8}"/>
                </a:ext>
              </a:extLst>
            </p:cNvPr>
            <p:cNvSpPr/>
            <p:nvPr/>
          </p:nvSpPr>
          <p:spPr>
            <a:xfrm>
              <a:off x="8581440" y="193865"/>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报警监控</a:t>
              </a:r>
            </a:p>
          </p:txBody>
        </p:sp>
        <p:sp>
          <p:nvSpPr>
            <p:cNvPr id="5" name="矩形: 剪去单角 4">
              <a:extLst>
                <a:ext uri="{FF2B5EF4-FFF2-40B4-BE49-F238E27FC236}">
                  <a16:creationId xmlns:a16="http://schemas.microsoft.com/office/drawing/2014/main" id="{17F5FE0E-72EE-4555-B6B1-AF1F6A88F6EB}"/>
                </a:ext>
              </a:extLst>
            </p:cNvPr>
            <p:cNvSpPr/>
            <p:nvPr/>
          </p:nvSpPr>
          <p:spPr>
            <a:xfrm>
              <a:off x="10243963" y="176952"/>
              <a:ext cx="145247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检修管理</a:t>
              </a:r>
            </a:p>
          </p:txBody>
        </p:sp>
      </p:grpSp>
      <p:sp>
        <p:nvSpPr>
          <p:cNvPr id="14" name="矩形 13">
            <a:extLst>
              <a:ext uri="{FF2B5EF4-FFF2-40B4-BE49-F238E27FC236}">
                <a16:creationId xmlns:a16="http://schemas.microsoft.com/office/drawing/2014/main" id="{A84865B9-ECA8-4383-8632-75DA79B329D2}"/>
              </a:ext>
            </a:extLst>
          </p:cNvPr>
          <p:cNvSpPr/>
          <p:nvPr/>
        </p:nvSpPr>
        <p:spPr>
          <a:xfrm>
            <a:off x="1591748" y="780926"/>
            <a:ext cx="9663342" cy="341500"/>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表格 19">
            <a:extLst>
              <a:ext uri="{FF2B5EF4-FFF2-40B4-BE49-F238E27FC236}">
                <a16:creationId xmlns:a16="http://schemas.microsoft.com/office/drawing/2014/main" id="{85188291-6C78-4723-9D19-3C6A54556D23}"/>
              </a:ext>
            </a:extLst>
          </p:cNvPr>
          <p:cNvGraphicFramePr>
            <a:graphicFrameLocks noGrp="1"/>
          </p:cNvGraphicFramePr>
          <p:nvPr>
            <p:extLst>
              <p:ext uri="{D42A27DB-BD31-4B8C-83A1-F6EECF244321}">
                <p14:modId xmlns:p14="http://schemas.microsoft.com/office/powerpoint/2010/main" val="2231881521"/>
              </p:ext>
            </p:extLst>
          </p:nvPr>
        </p:nvGraphicFramePr>
        <p:xfrm>
          <a:off x="3549054" y="1040653"/>
          <a:ext cx="7698672" cy="6059140"/>
        </p:xfrm>
        <a:graphic>
          <a:graphicData uri="http://schemas.openxmlformats.org/drawingml/2006/table">
            <a:tbl>
              <a:tblPr firstRow="1" bandRow="1">
                <a:tableStyleId>{5C22544A-7EE6-4342-B048-85BDC9FD1C3A}</a:tableStyleId>
              </a:tblPr>
              <a:tblGrid>
                <a:gridCol w="1924668">
                  <a:extLst>
                    <a:ext uri="{9D8B030D-6E8A-4147-A177-3AD203B41FA5}">
                      <a16:colId xmlns:a16="http://schemas.microsoft.com/office/drawing/2014/main" val="1491076117"/>
                    </a:ext>
                  </a:extLst>
                </a:gridCol>
                <a:gridCol w="1924668">
                  <a:extLst>
                    <a:ext uri="{9D8B030D-6E8A-4147-A177-3AD203B41FA5}">
                      <a16:colId xmlns:a16="http://schemas.microsoft.com/office/drawing/2014/main" val="2565057786"/>
                    </a:ext>
                  </a:extLst>
                </a:gridCol>
                <a:gridCol w="1924668">
                  <a:extLst>
                    <a:ext uri="{9D8B030D-6E8A-4147-A177-3AD203B41FA5}">
                      <a16:colId xmlns:a16="http://schemas.microsoft.com/office/drawing/2014/main" val="1083740716"/>
                    </a:ext>
                  </a:extLst>
                </a:gridCol>
                <a:gridCol w="1924668">
                  <a:extLst>
                    <a:ext uri="{9D8B030D-6E8A-4147-A177-3AD203B41FA5}">
                      <a16:colId xmlns:a16="http://schemas.microsoft.com/office/drawing/2014/main" val="2034383668"/>
                    </a:ext>
                  </a:extLst>
                </a:gridCol>
              </a:tblGrid>
              <a:tr h="1514785">
                <a:tc>
                  <a:txBody>
                    <a:bodyPr/>
                    <a:lstStyle/>
                    <a:p>
                      <a:r>
                        <a:rPr lang="en-US" altLang="zh-CN" dirty="0"/>
                        <a:t>001</a:t>
                      </a:r>
                    </a:p>
                    <a:p>
                      <a:r>
                        <a:rPr lang="zh-CN" altLang="en-US" dirty="0"/>
                        <a:t>图片</a:t>
                      </a:r>
                      <a:r>
                        <a:rPr lang="en-US" altLang="zh-CN" dirty="0"/>
                        <a:t>1</a:t>
                      </a:r>
                      <a:endParaRPr lang="zh-CN" altLang="en-US" dirty="0"/>
                    </a:p>
                  </a:txBody>
                  <a:tcPr/>
                </a:tc>
                <a:tc>
                  <a:txBody>
                    <a:bodyPr/>
                    <a:lstStyle/>
                    <a:p>
                      <a:r>
                        <a:rPr lang="en-US" altLang="zh-CN" dirty="0"/>
                        <a:t>002</a:t>
                      </a:r>
                    </a:p>
                    <a:p>
                      <a:pPr marL="0" marR="0" lvl="0" indent="0" algn="l" defTabSz="964326" rtl="0" eaLnBrk="1" fontAlgn="auto" latinLnBrk="0" hangingPunct="1">
                        <a:lnSpc>
                          <a:spcPct val="100000"/>
                        </a:lnSpc>
                        <a:spcBef>
                          <a:spcPts val="0"/>
                        </a:spcBef>
                        <a:spcAft>
                          <a:spcPts val="0"/>
                        </a:spcAft>
                        <a:buClrTx/>
                        <a:buSzTx/>
                        <a:buFontTx/>
                        <a:buNone/>
                        <a:tabLst/>
                        <a:defRPr/>
                      </a:pPr>
                      <a:r>
                        <a:rPr lang="zh-CN" altLang="en-US" dirty="0"/>
                        <a:t>图片</a:t>
                      </a:r>
                      <a:r>
                        <a:rPr lang="en-US" altLang="zh-CN" dirty="0"/>
                        <a:t>2</a:t>
                      </a:r>
                      <a:endParaRPr lang="zh-CN" altLang="en-US" dirty="0"/>
                    </a:p>
                    <a:p>
                      <a:endParaRPr lang="zh-CN" altLang="en-US" dirty="0"/>
                    </a:p>
                  </a:txBody>
                  <a:tcPr/>
                </a:tc>
                <a:tc>
                  <a:txBody>
                    <a:bodyPr/>
                    <a:lstStyle/>
                    <a:p>
                      <a:r>
                        <a:rPr lang="en-US" altLang="zh-CN" dirty="0"/>
                        <a:t>003</a:t>
                      </a:r>
                    </a:p>
                    <a:p>
                      <a:r>
                        <a:rPr lang="zh-CN" altLang="en-US" dirty="0"/>
                        <a:t>图片</a:t>
                      </a:r>
                      <a:r>
                        <a:rPr lang="en-US" altLang="zh-CN" dirty="0"/>
                        <a:t>3</a:t>
                      </a:r>
                      <a:endParaRPr lang="zh-CN" altLang="en-US" dirty="0"/>
                    </a:p>
                  </a:txBody>
                  <a:tcPr/>
                </a:tc>
                <a:tc>
                  <a:txBody>
                    <a:bodyPr/>
                    <a:lstStyle/>
                    <a:p>
                      <a:endParaRPr lang="zh-CN" altLang="en-US" dirty="0"/>
                    </a:p>
                  </a:txBody>
                  <a:tcPr/>
                </a:tc>
                <a:extLst>
                  <a:ext uri="{0D108BD9-81ED-4DB2-BD59-A6C34878D82A}">
                    <a16:rowId xmlns:a16="http://schemas.microsoft.com/office/drawing/2014/main" val="1761647693"/>
                  </a:ext>
                </a:extLst>
              </a:tr>
              <a:tr h="1514785">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657965416"/>
                  </a:ext>
                </a:extLst>
              </a:tr>
              <a:tr h="1514785">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346812877"/>
                  </a:ext>
                </a:extLst>
              </a:tr>
              <a:tr h="1514785">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831188885"/>
                  </a:ext>
                </a:extLst>
              </a:tr>
            </a:tbl>
          </a:graphicData>
        </a:graphic>
      </p:graphicFrame>
      <p:pic>
        <p:nvPicPr>
          <p:cNvPr id="7" name="图片 6">
            <a:extLst>
              <a:ext uri="{FF2B5EF4-FFF2-40B4-BE49-F238E27FC236}">
                <a16:creationId xmlns:a16="http://schemas.microsoft.com/office/drawing/2014/main" id="{6256E45A-D73A-45D8-87EC-8D326BC20D1B}"/>
              </a:ext>
            </a:extLst>
          </p:cNvPr>
          <p:cNvPicPr>
            <a:picLocks noChangeAspect="1"/>
          </p:cNvPicPr>
          <p:nvPr/>
        </p:nvPicPr>
        <p:blipFill rotWithShape="1">
          <a:blip r:embed="rId5">
            <a:extLst>
              <a:ext uri="{28A0092B-C50C-407E-A947-70E740481C1C}">
                <a14:useLocalDpi xmlns:a14="http://schemas.microsoft.com/office/drawing/2010/main" val="0"/>
              </a:ext>
            </a:extLst>
          </a:blip>
          <a:srcRect l="1962" t="4993" r="20167" b="9180"/>
          <a:stretch/>
        </p:blipFill>
        <p:spPr>
          <a:xfrm>
            <a:off x="3549054" y="1109742"/>
            <a:ext cx="7698672" cy="6080663"/>
          </a:xfrm>
          <a:prstGeom prst="rect">
            <a:avLst/>
          </a:prstGeom>
        </p:spPr>
      </p:pic>
      <p:sp>
        <p:nvSpPr>
          <p:cNvPr id="6" name="矩形 5">
            <a:extLst>
              <a:ext uri="{FF2B5EF4-FFF2-40B4-BE49-F238E27FC236}">
                <a16:creationId xmlns:a16="http://schemas.microsoft.com/office/drawing/2014/main" id="{7F74628D-2179-49F3-BBB8-25E0F3D81F29}"/>
              </a:ext>
            </a:extLst>
          </p:cNvPr>
          <p:cNvSpPr/>
          <p:nvPr/>
        </p:nvSpPr>
        <p:spPr>
          <a:xfrm>
            <a:off x="1591748" y="1146898"/>
            <a:ext cx="1941711" cy="596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latin typeface="印品黑体"/>
              </a:rPr>
              <a:t>1</a:t>
            </a:r>
            <a:r>
              <a:rPr lang="zh-CN" altLang="en-US" dirty="0">
                <a:latin typeface="印品黑体"/>
              </a:rPr>
              <a:t>区</a:t>
            </a:r>
            <a:endParaRPr lang="en-US" altLang="zh-CN" dirty="0">
              <a:latin typeface="印品黑体"/>
            </a:endParaRPr>
          </a:p>
          <a:p>
            <a:pPr marL="925513" lvl="1" indent="-285750">
              <a:buFont typeface="Arial" panose="020B0604020202020204" pitchFamily="34" charset="0"/>
              <a:buChar char="•"/>
            </a:pPr>
            <a:r>
              <a:rPr lang="en-US" altLang="zh-CN" dirty="0">
                <a:latin typeface="印品黑体"/>
              </a:rPr>
              <a:t>001</a:t>
            </a:r>
          </a:p>
          <a:p>
            <a:pPr marL="925513" lvl="1" indent="-285750">
              <a:buFont typeface="Arial" panose="020B0604020202020204" pitchFamily="34" charset="0"/>
              <a:buChar char="•"/>
            </a:pPr>
            <a:r>
              <a:rPr lang="en-US" altLang="zh-CN" dirty="0">
                <a:latin typeface="印品黑体"/>
              </a:rPr>
              <a:t>002</a:t>
            </a:r>
          </a:p>
          <a:p>
            <a:pPr marL="925513" lvl="1" indent="-285750">
              <a:buFont typeface="Arial" panose="020B0604020202020204" pitchFamily="34" charset="0"/>
              <a:buChar char="•"/>
            </a:pPr>
            <a:r>
              <a:rPr lang="en-US" altLang="zh-CN" dirty="0">
                <a:latin typeface="印品黑体"/>
              </a:rPr>
              <a:t>003</a:t>
            </a:r>
          </a:p>
          <a:p>
            <a:pPr marL="925513" lvl="1" indent="-285750">
              <a:buFont typeface="Arial" panose="020B0604020202020204" pitchFamily="34" charset="0"/>
              <a:buChar char="•"/>
            </a:pPr>
            <a:r>
              <a:rPr lang="en-US" altLang="zh-CN" dirty="0">
                <a:latin typeface="印品黑体"/>
              </a:rPr>
              <a:t>004</a:t>
            </a:r>
          </a:p>
          <a:p>
            <a:pPr marL="285750" indent="-285750">
              <a:buFont typeface="Arial" panose="020B0604020202020204" pitchFamily="34" charset="0"/>
              <a:buChar char="•"/>
            </a:pPr>
            <a:r>
              <a:rPr lang="en-US" altLang="zh-CN" dirty="0">
                <a:latin typeface="印品黑体"/>
              </a:rPr>
              <a:t>2</a:t>
            </a:r>
            <a:r>
              <a:rPr lang="zh-CN" altLang="en-US" dirty="0">
                <a:latin typeface="印品黑体"/>
              </a:rPr>
              <a:t>区</a:t>
            </a:r>
            <a:endParaRPr lang="en-US" altLang="zh-CN" dirty="0">
              <a:latin typeface="印品黑体"/>
            </a:endParaRPr>
          </a:p>
          <a:p>
            <a:pPr marL="925513" lvl="1" indent="-285750">
              <a:buFont typeface="Arial" panose="020B0604020202020204" pitchFamily="34" charset="0"/>
              <a:buChar char="•"/>
            </a:pPr>
            <a:r>
              <a:rPr lang="en-US" altLang="zh-CN" dirty="0">
                <a:latin typeface="印品黑体"/>
              </a:rPr>
              <a:t>005</a:t>
            </a:r>
          </a:p>
          <a:p>
            <a:pPr marL="925513" lvl="1" indent="-285750">
              <a:buFont typeface="Arial" panose="020B0604020202020204" pitchFamily="34" charset="0"/>
              <a:buChar char="•"/>
            </a:pPr>
            <a:r>
              <a:rPr lang="en-US" altLang="zh-CN" dirty="0">
                <a:latin typeface="印品黑体"/>
              </a:rPr>
              <a:t>006</a:t>
            </a:r>
          </a:p>
          <a:p>
            <a:pPr marL="925513" lvl="1" indent="-285750">
              <a:buFont typeface="Arial" panose="020B0604020202020204" pitchFamily="34" charset="0"/>
              <a:buChar char="•"/>
            </a:pPr>
            <a:r>
              <a:rPr lang="en-US" altLang="zh-CN" dirty="0">
                <a:latin typeface="印品黑体"/>
              </a:rPr>
              <a:t>007</a:t>
            </a:r>
          </a:p>
          <a:p>
            <a:pPr marL="925513" lvl="1" indent="-285750">
              <a:buFont typeface="Arial" panose="020B0604020202020204" pitchFamily="34" charset="0"/>
              <a:buChar char="•"/>
            </a:pPr>
            <a:r>
              <a:rPr lang="en-US" altLang="zh-CN" dirty="0">
                <a:latin typeface="印品黑体"/>
              </a:rPr>
              <a:t>008</a:t>
            </a:r>
          </a:p>
          <a:p>
            <a:pPr marL="285750" indent="-285750">
              <a:buFont typeface="Arial" panose="020B0604020202020204" pitchFamily="34" charset="0"/>
              <a:buChar char="•"/>
            </a:pPr>
            <a:r>
              <a:rPr lang="en-US" altLang="zh-CN" dirty="0">
                <a:latin typeface="印品黑体"/>
              </a:rPr>
              <a:t>3</a:t>
            </a:r>
            <a:r>
              <a:rPr lang="zh-CN" altLang="en-US" dirty="0">
                <a:latin typeface="印品黑体"/>
              </a:rPr>
              <a:t>区</a:t>
            </a:r>
            <a:endParaRPr lang="en-US" altLang="zh-CN" dirty="0">
              <a:latin typeface="印品黑体"/>
            </a:endParaRPr>
          </a:p>
          <a:p>
            <a:pPr marL="925513" lvl="1" indent="-285750">
              <a:buFont typeface="Arial" panose="020B0604020202020204" pitchFamily="34" charset="0"/>
              <a:buChar char="•"/>
            </a:pPr>
            <a:r>
              <a:rPr lang="en-US" altLang="zh-CN" dirty="0">
                <a:latin typeface="印品黑体"/>
              </a:rPr>
              <a:t>009</a:t>
            </a:r>
          </a:p>
          <a:p>
            <a:pPr marL="925513" lvl="1" indent="-285750">
              <a:buFont typeface="Arial" panose="020B0604020202020204" pitchFamily="34" charset="0"/>
              <a:buChar char="•"/>
            </a:pPr>
            <a:r>
              <a:rPr lang="en-US" altLang="zh-CN" dirty="0">
                <a:latin typeface="印品黑体"/>
              </a:rPr>
              <a:t>010</a:t>
            </a:r>
          </a:p>
          <a:p>
            <a:pPr marL="925513" lvl="1" indent="-285750">
              <a:buFont typeface="Arial" panose="020B0604020202020204" pitchFamily="34" charset="0"/>
              <a:buChar char="•"/>
            </a:pPr>
            <a:r>
              <a:rPr lang="en-US" altLang="zh-CN" dirty="0">
                <a:latin typeface="印品黑体"/>
              </a:rPr>
              <a:t>011</a:t>
            </a: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a:p>
            <a:pPr marL="925434" lvl="1" indent="-285750">
              <a:buFont typeface="Arial" panose="020B0604020202020204" pitchFamily="34" charset="0"/>
              <a:buChar char="•"/>
            </a:pPr>
            <a:endParaRPr lang="en-US" altLang="zh-CN" dirty="0">
              <a:latin typeface="印品黑体"/>
            </a:endParaRPr>
          </a:p>
        </p:txBody>
      </p:sp>
    </p:spTree>
    <p:custDataLst>
      <p:tags r:id="rId1"/>
    </p:custDataLst>
    <p:extLst>
      <p:ext uri="{BB962C8B-B14F-4D97-AF65-F5344CB8AC3E}">
        <p14:creationId xmlns:p14="http://schemas.microsoft.com/office/powerpoint/2010/main" val="468219718"/>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9C2223F2-FAB3-48C2-BCD7-36D1DB072C4D}"/>
              </a:ext>
            </a:extLst>
          </p:cNvPr>
          <p:cNvGraphicFramePr>
            <a:graphicFrameLocks noGrp="1"/>
          </p:cNvGraphicFramePr>
          <p:nvPr>
            <p:extLst>
              <p:ext uri="{D42A27DB-BD31-4B8C-83A1-F6EECF244321}">
                <p14:modId xmlns:p14="http://schemas.microsoft.com/office/powerpoint/2010/main" val="925400622"/>
              </p:ext>
            </p:extLst>
          </p:nvPr>
        </p:nvGraphicFramePr>
        <p:xfrm>
          <a:off x="1172791" y="2104157"/>
          <a:ext cx="10801200" cy="4598036"/>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774813036"/>
                    </a:ext>
                  </a:extLst>
                </a:gridCol>
                <a:gridCol w="720080">
                  <a:extLst>
                    <a:ext uri="{9D8B030D-6E8A-4147-A177-3AD203B41FA5}">
                      <a16:colId xmlns:a16="http://schemas.microsoft.com/office/drawing/2014/main" val="2210786745"/>
                    </a:ext>
                  </a:extLst>
                </a:gridCol>
                <a:gridCol w="792088">
                  <a:extLst>
                    <a:ext uri="{9D8B030D-6E8A-4147-A177-3AD203B41FA5}">
                      <a16:colId xmlns:a16="http://schemas.microsoft.com/office/drawing/2014/main" val="1837804948"/>
                    </a:ext>
                  </a:extLst>
                </a:gridCol>
                <a:gridCol w="1152128">
                  <a:extLst>
                    <a:ext uri="{9D8B030D-6E8A-4147-A177-3AD203B41FA5}">
                      <a16:colId xmlns:a16="http://schemas.microsoft.com/office/drawing/2014/main" val="2773283100"/>
                    </a:ext>
                  </a:extLst>
                </a:gridCol>
                <a:gridCol w="792088">
                  <a:extLst>
                    <a:ext uri="{9D8B030D-6E8A-4147-A177-3AD203B41FA5}">
                      <a16:colId xmlns:a16="http://schemas.microsoft.com/office/drawing/2014/main" val="3140150547"/>
                    </a:ext>
                  </a:extLst>
                </a:gridCol>
                <a:gridCol w="792088">
                  <a:extLst>
                    <a:ext uri="{9D8B030D-6E8A-4147-A177-3AD203B41FA5}">
                      <a16:colId xmlns:a16="http://schemas.microsoft.com/office/drawing/2014/main" val="37496748"/>
                    </a:ext>
                  </a:extLst>
                </a:gridCol>
                <a:gridCol w="1152128">
                  <a:extLst>
                    <a:ext uri="{9D8B030D-6E8A-4147-A177-3AD203B41FA5}">
                      <a16:colId xmlns:a16="http://schemas.microsoft.com/office/drawing/2014/main" val="2930556570"/>
                    </a:ext>
                  </a:extLst>
                </a:gridCol>
                <a:gridCol w="720080">
                  <a:extLst>
                    <a:ext uri="{9D8B030D-6E8A-4147-A177-3AD203B41FA5}">
                      <a16:colId xmlns:a16="http://schemas.microsoft.com/office/drawing/2014/main" val="1515109505"/>
                    </a:ext>
                  </a:extLst>
                </a:gridCol>
                <a:gridCol w="720080">
                  <a:extLst>
                    <a:ext uri="{9D8B030D-6E8A-4147-A177-3AD203B41FA5}">
                      <a16:colId xmlns:a16="http://schemas.microsoft.com/office/drawing/2014/main" val="2363515660"/>
                    </a:ext>
                  </a:extLst>
                </a:gridCol>
                <a:gridCol w="1224136">
                  <a:extLst>
                    <a:ext uri="{9D8B030D-6E8A-4147-A177-3AD203B41FA5}">
                      <a16:colId xmlns:a16="http://schemas.microsoft.com/office/drawing/2014/main" val="2147350880"/>
                    </a:ext>
                  </a:extLst>
                </a:gridCol>
                <a:gridCol w="792088">
                  <a:extLst>
                    <a:ext uri="{9D8B030D-6E8A-4147-A177-3AD203B41FA5}">
                      <a16:colId xmlns:a16="http://schemas.microsoft.com/office/drawing/2014/main" val="396507216"/>
                    </a:ext>
                  </a:extLst>
                </a:gridCol>
                <a:gridCol w="792088">
                  <a:extLst>
                    <a:ext uri="{9D8B030D-6E8A-4147-A177-3AD203B41FA5}">
                      <a16:colId xmlns:a16="http://schemas.microsoft.com/office/drawing/2014/main" val="926146606"/>
                    </a:ext>
                  </a:extLst>
                </a:gridCol>
              </a:tblGrid>
              <a:tr h="660073">
                <a:tc>
                  <a:txBody>
                    <a:bodyPr/>
                    <a:lstStyle/>
                    <a:p>
                      <a:r>
                        <a:rPr lang="zh-CN" altLang="en-US" dirty="0"/>
                        <a:t>视频监控数据</a:t>
                      </a:r>
                    </a:p>
                  </a:txBody>
                  <a:tcPr/>
                </a:tc>
                <a:tc>
                  <a:txBody>
                    <a:bodyPr/>
                    <a:lstStyle/>
                    <a:p>
                      <a:r>
                        <a:rPr lang="zh-CN" altLang="en-US" dirty="0"/>
                        <a:t>数据类型</a:t>
                      </a:r>
                    </a:p>
                  </a:txBody>
                  <a:tcPr/>
                </a:tc>
                <a:tc>
                  <a:txBody>
                    <a:bodyPr/>
                    <a:lstStyle/>
                    <a:p>
                      <a:r>
                        <a:rPr lang="zh-CN" altLang="en-US" dirty="0"/>
                        <a:t>补充说明</a:t>
                      </a:r>
                    </a:p>
                  </a:txBody>
                  <a:tcPr/>
                </a:tc>
                <a:tc>
                  <a:txBody>
                    <a:bodyPr/>
                    <a:lstStyle/>
                    <a:p>
                      <a:r>
                        <a:rPr lang="zh-CN" altLang="en-US" dirty="0"/>
                        <a:t>电机实时数据</a:t>
                      </a:r>
                    </a:p>
                  </a:txBody>
                  <a:tcPr/>
                </a:tc>
                <a:tc>
                  <a:txBody>
                    <a:bodyPr/>
                    <a:lstStyle/>
                    <a:p>
                      <a:r>
                        <a:rPr lang="zh-CN" altLang="en-US" dirty="0"/>
                        <a:t>数据类型</a:t>
                      </a:r>
                    </a:p>
                    <a:p>
                      <a:endParaRPr lang="zh-CN" altLang="en-US" dirty="0"/>
                    </a:p>
                  </a:txBody>
                  <a:tcPr/>
                </a:tc>
                <a:tc>
                  <a:txBody>
                    <a:bodyPr/>
                    <a:lstStyle/>
                    <a:p>
                      <a:r>
                        <a:rPr lang="zh-CN" altLang="en-US" dirty="0"/>
                        <a:t>补充说明</a:t>
                      </a:r>
                    </a:p>
                  </a:txBody>
                  <a:tcPr/>
                </a:tc>
                <a:tc>
                  <a:txBody>
                    <a:bodyPr/>
                    <a:lstStyle/>
                    <a:p>
                      <a:r>
                        <a:rPr lang="zh-CN" altLang="en-US" dirty="0"/>
                        <a:t>电机状态数据</a:t>
                      </a:r>
                    </a:p>
                  </a:txBody>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zh-CN" altLang="en-US" dirty="0"/>
                        <a:t>数据类型</a:t>
                      </a:r>
                    </a:p>
                    <a:p>
                      <a:endParaRPr lang="zh-CN" altLang="en-US" dirty="0"/>
                    </a:p>
                  </a:txBody>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zh-CN" altLang="en-US" dirty="0"/>
                        <a:t>补充说明</a:t>
                      </a:r>
                    </a:p>
                    <a:p>
                      <a:endParaRPr lang="zh-CN" altLang="en-US" dirty="0"/>
                    </a:p>
                  </a:txBody>
                  <a:tcPr/>
                </a:tc>
                <a:tc>
                  <a:txBody>
                    <a:bodyPr/>
                    <a:lstStyle/>
                    <a:p>
                      <a:r>
                        <a:rPr lang="zh-CN" altLang="en-US" dirty="0"/>
                        <a:t>人员信息</a:t>
                      </a:r>
                    </a:p>
                  </a:txBody>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zh-CN" altLang="en-US" dirty="0"/>
                        <a:t>数据类型</a:t>
                      </a:r>
                    </a:p>
                    <a:p>
                      <a:endParaRPr lang="zh-CN" altLang="en-US" dirty="0"/>
                    </a:p>
                  </a:txBody>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zh-CN" altLang="en-US" dirty="0"/>
                        <a:t>补充说明</a:t>
                      </a:r>
                    </a:p>
                    <a:p>
                      <a:endParaRPr lang="zh-CN" altLang="en-US" dirty="0"/>
                    </a:p>
                  </a:txBody>
                  <a:tcPr/>
                </a:tc>
                <a:extLst>
                  <a:ext uri="{0D108BD9-81ED-4DB2-BD59-A6C34878D82A}">
                    <a16:rowId xmlns:a16="http://schemas.microsoft.com/office/drawing/2014/main" val="2983296583"/>
                  </a:ext>
                </a:extLst>
              </a:tr>
              <a:tr h="660073">
                <a:tc>
                  <a:txBody>
                    <a:bodyPr/>
                    <a:lstStyle/>
                    <a:p>
                      <a:pPr marL="0" algn="l" defTabSz="964326" rtl="0" eaLnBrk="1" latinLnBrk="0" hangingPunct="1"/>
                      <a:r>
                        <a:rPr lang="en-US" altLang="zh-CN" sz="1898" kern="1200" dirty="0">
                          <a:solidFill>
                            <a:schemeClr val="dk1"/>
                          </a:solidFill>
                          <a:latin typeface="+mn-lt"/>
                          <a:ea typeface="+mn-ea"/>
                          <a:cs typeface="+mn-cs"/>
                        </a:rPr>
                        <a:t>ID</a:t>
                      </a:r>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INT</a:t>
                      </a:r>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64326" rtl="0" eaLnBrk="1" latinLnBrk="0" hangingPunct="1"/>
                      <a:r>
                        <a:rPr lang="zh-CN" altLang="en-US" sz="1898" kern="1200" dirty="0">
                          <a:solidFill>
                            <a:schemeClr val="dk1"/>
                          </a:solidFill>
                          <a:latin typeface="+mn-lt"/>
                          <a:ea typeface="+mn-ea"/>
                          <a:cs typeface="+mn-cs"/>
                        </a:rPr>
                        <a:t>编号</a:t>
                      </a:r>
                    </a:p>
                  </a:txBody>
                  <a:tcPr>
                    <a:solidFill>
                      <a:schemeClr val="accent1">
                        <a:lumMod val="20000"/>
                        <a:lumOff val="8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ID</a:t>
                      </a:r>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INT</a:t>
                      </a:r>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zh-CN" altLang="en-US" sz="1898" kern="1200" dirty="0">
                          <a:solidFill>
                            <a:schemeClr val="dk1"/>
                          </a:solidFill>
                          <a:latin typeface="+mn-lt"/>
                          <a:ea typeface="+mn-ea"/>
                          <a:cs typeface="+mn-cs"/>
                        </a:rPr>
                        <a:t>编号</a:t>
                      </a:r>
                    </a:p>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20000"/>
                        <a:lumOff val="80000"/>
                      </a:schemeClr>
                    </a:solidFill>
                  </a:tcPr>
                </a:tc>
                <a:tc>
                  <a:txBody>
                    <a:bodyPr/>
                    <a:lstStyle/>
                    <a:p>
                      <a:r>
                        <a:rPr lang="en-US" altLang="zh-CN" dirty="0"/>
                        <a:t>ID</a:t>
                      </a:r>
                      <a:endParaRPr lang="zh-CN" altLang="en-US" dirty="0"/>
                    </a:p>
                  </a:txBody>
                  <a:tcPr>
                    <a:solidFill>
                      <a:schemeClr val="accent1">
                        <a:lumMod val="60000"/>
                        <a:lumOff val="40000"/>
                      </a:schemeClr>
                    </a:solidFill>
                  </a:tcPr>
                </a:tc>
                <a:tc>
                  <a:txBody>
                    <a:bodyPr/>
                    <a:lstStyle/>
                    <a:p>
                      <a:r>
                        <a:rPr lang="en-US" altLang="zh-CN" dirty="0"/>
                        <a:t>INT</a:t>
                      </a:r>
                      <a:endParaRPr lang="zh-CN" altLang="en-US" dirty="0"/>
                    </a:p>
                  </a:txBody>
                  <a:tcPr>
                    <a:solidFill>
                      <a:schemeClr val="accent1">
                        <a:lumMod val="40000"/>
                        <a:lumOff val="60000"/>
                      </a:schemeClr>
                    </a:solidFill>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zh-CN" altLang="en-US" sz="1898" kern="1200" dirty="0">
                          <a:solidFill>
                            <a:schemeClr val="dk1"/>
                          </a:solidFill>
                          <a:latin typeface="+mn-lt"/>
                          <a:ea typeface="+mn-ea"/>
                          <a:cs typeface="+mn-cs"/>
                        </a:rPr>
                        <a:t>编号</a:t>
                      </a:r>
                    </a:p>
                    <a:p>
                      <a:endParaRPr lang="zh-CN" altLang="en-US" dirty="0"/>
                    </a:p>
                  </a:txBody>
                  <a:tcPr>
                    <a:solidFill>
                      <a:schemeClr val="accent1">
                        <a:lumMod val="20000"/>
                        <a:lumOff val="80000"/>
                      </a:schemeClr>
                    </a:solidFill>
                  </a:tcPr>
                </a:tc>
                <a:tc>
                  <a:txBody>
                    <a:bodyPr/>
                    <a:lstStyle/>
                    <a:p>
                      <a:r>
                        <a:rPr lang="en-US" altLang="zh-CN" dirty="0"/>
                        <a:t>ID</a:t>
                      </a:r>
                      <a:endParaRPr lang="zh-CN" altLang="en-US" dirty="0"/>
                    </a:p>
                  </a:txBody>
                  <a:tcPr>
                    <a:solidFill>
                      <a:schemeClr val="accent1">
                        <a:lumMod val="60000"/>
                        <a:lumOff val="40000"/>
                      </a:schemeClr>
                    </a:solidFill>
                  </a:tcPr>
                </a:tc>
                <a:tc>
                  <a:txBody>
                    <a:bodyPr/>
                    <a:lstStyle/>
                    <a:p>
                      <a:r>
                        <a:rPr lang="en-US" altLang="zh-CN" dirty="0"/>
                        <a:t>INT</a:t>
                      </a:r>
                      <a:endParaRPr lang="zh-CN" altLang="en-US" dirty="0"/>
                    </a:p>
                  </a:txBody>
                  <a:tcPr>
                    <a:solidFill>
                      <a:schemeClr val="accent1">
                        <a:lumMod val="40000"/>
                        <a:lumOff val="60000"/>
                      </a:schemeClr>
                    </a:solidFill>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zh-CN" altLang="en-US" sz="1898" kern="1200" dirty="0">
                          <a:solidFill>
                            <a:schemeClr val="dk1"/>
                          </a:solidFill>
                          <a:latin typeface="+mn-lt"/>
                          <a:ea typeface="+mn-ea"/>
                          <a:cs typeface="+mn-cs"/>
                        </a:rPr>
                        <a:t>编号</a:t>
                      </a:r>
                    </a:p>
                    <a:p>
                      <a:endParaRPr lang="zh-CN" altLang="en-US" dirty="0"/>
                    </a:p>
                  </a:txBody>
                  <a:tcPr>
                    <a:solidFill>
                      <a:schemeClr val="accent1">
                        <a:lumMod val="20000"/>
                        <a:lumOff val="80000"/>
                      </a:schemeClr>
                    </a:solidFill>
                  </a:tcPr>
                </a:tc>
                <a:extLst>
                  <a:ext uri="{0D108BD9-81ED-4DB2-BD59-A6C34878D82A}">
                    <a16:rowId xmlns:a16="http://schemas.microsoft.com/office/drawing/2014/main" val="501311024"/>
                  </a:ext>
                </a:extLst>
              </a:tr>
              <a:tr h="376068">
                <a:tc>
                  <a:txBody>
                    <a:bodyPr/>
                    <a:lstStyle/>
                    <a:p>
                      <a:pPr marL="0" algn="l" defTabSz="964326" rtl="0" eaLnBrk="1" latinLnBrk="0" hangingPunct="1"/>
                      <a:r>
                        <a:rPr lang="en-US" altLang="zh-CN" sz="1898" kern="1200" dirty="0">
                          <a:solidFill>
                            <a:schemeClr val="dk1"/>
                          </a:solidFill>
                          <a:latin typeface="+mn-lt"/>
                          <a:ea typeface="+mn-ea"/>
                          <a:cs typeface="+mn-cs"/>
                        </a:rPr>
                        <a:t>IP</a:t>
                      </a:r>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en-US" altLang="zh-CN" sz="1898" kern="1200" dirty="0">
                          <a:solidFill>
                            <a:schemeClr val="dk1"/>
                          </a:solidFill>
                          <a:latin typeface="+mn-lt"/>
                          <a:ea typeface="+mn-ea"/>
                          <a:cs typeface="+mn-cs"/>
                        </a:rPr>
                        <a:t>VARCHAR</a:t>
                      </a:r>
                      <a:endParaRPr lang="zh-CN" altLang="en-US" sz="1898" kern="1200" dirty="0">
                        <a:solidFill>
                          <a:schemeClr val="dk1"/>
                        </a:solidFill>
                        <a:latin typeface="+mn-lt"/>
                        <a:ea typeface="+mn-ea"/>
                        <a:cs typeface="+mn-cs"/>
                      </a:endParaRPr>
                    </a:p>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64326" rtl="0" eaLnBrk="1" latinLnBrk="0" hangingPunct="1"/>
                      <a:r>
                        <a:rPr lang="zh-CN" altLang="en-US" sz="1898" kern="1200" dirty="0">
                          <a:solidFill>
                            <a:schemeClr val="dk1"/>
                          </a:solidFill>
                          <a:latin typeface="+mn-lt"/>
                          <a:ea typeface="+mn-ea"/>
                          <a:cs typeface="+mn-cs"/>
                        </a:rPr>
                        <a:t>视频流</a:t>
                      </a:r>
                      <a:r>
                        <a:rPr lang="en-US" altLang="zh-CN" sz="1898" kern="1200" dirty="0">
                          <a:solidFill>
                            <a:schemeClr val="dk1"/>
                          </a:solidFill>
                          <a:latin typeface="+mn-lt"/>
                          <a:ea typeface="+mn-ea"/>
                          <a:cs typeface="+mn-cs"/>
                        </a:rPr>
                        <a:t>IP</a:t>
                      </a:r>
                      <a:endParaRPr lang="zh-CN" altLang="en-US" sz="1898"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Voltage</a:t>
                      </a:r>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FLOAT</a:t>
                      </a:r>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64326" rtl="0" eaLnBrk="1" latinLnBrk="0" hangingPunct="1"/>
                      <a:r>
                        <a:rPr lang="zh-CN" altLang="en-US" sz="1898" kern="1200" dirty="0">
                          <a:solidFill>
                            <a:schemeClr val="dk1"/>
                          </a:solidFill>
                          <a:latin typeface="+mn-lt"/>
                          <a:ea typeface="+mn-ea"/>
                          <a:cs typeface="+mn-cs"/>
                        </a:rPr>
                        <a:t>电压</a:t>
                      </a:r>
                    </a:p>
                  </a:txBody>
                  <a:tcPr>
                    <a:solidFill>
                      <a:schemeClr val="accent1">
                        <a:lumMod val="20000"/>
                        <a:lumOff val="80000"/>
                      </a:schemeClr>
                    </a:solidFill>
                  </a:tcPr>
                </a:tc>
                <a:tc>
                  <a:txBody>
                    <a:bodyPr/>
                    <a:lstStyle/>
                    <a:p>
                      <a:r>
                        <a:rPr lang="en-US" altLang="zh-CN" sz="1898" b="0" i="0" kern="1200" dirty="0">
                          <a:solidFill>
                            <a:schemeClr val="dk1"/>
                          </a:solidFill>
                          <a:effectLst/>
                          <a:latin typeface="+mn-lt"/>
                          <a:ea typeface="+mn-ea"/>
                          <a:cs typeface="+mn-cs"/>
                        </a:rPr>
                        <a:t>Maintenance</a:t>
                      </a:r>
                      <a:br>
                        <a:rPr lang="en-US" altLang="zh-CN" sz="1898" b="0" i="0" kern="1200" dirty="0">
                          <a:solidFill>
                            <a:schemeClr val="dk1"/>
                          </a:solidFill>
                          <a:effectLst/>
                          <a:latin typeface="+mn-lt"/>
                          <a:ea typeface="+mn-ea"/>
                          <a:cs typeface="+mn-cs"/>
                        </a:rPr>
                      </a:br>
                      <a:endParaRPr lang="zh-CN" altLang="en-US" dirty="0"/>
                    </a:p>
                  </a:txBody>
                  <a:tcPr>
                    <a:solidFill>
                      <a:schemeClr val="accent1">
                        <a:lumMod val="60000"/>
                        <a:lumOff val="40000"/>
                      </a:schemeClr>
                    </a:solidFill>
                  </a:tcPr>
                </a:tc>
                <a:tc>
                  <a:txBody>
                    <a:bodyPr/>
                    <a:lstStyle/>
                    <a:p>
                      <a:r>
                        <a:rPr lang="en-US" altLang="zh-CN" sz="1898" b="0" i="0" kern="1200" dirty="0">
                          <a:solidFill>
                            <a:schemeClr val="dk1"/>
                          </a:solidFill>
                          <a:effectLst/>
                          <a:latin typeface="+mn-lt"/>
                          <a:ea typeface="+mn-ea"/>
                          <a:cs typeface="+mn-cs"/>
                        </a:rPr>
                        <a:t>TINYTEXT</a:t>
                      </a:r>
                      <a:endParaRPr lang="zh-CN" altLang="en-US" dirty="0"/>
                    </a:p>
                  </a:txBody>
                  <a:tcPr>
                    <a:solidFill>
                      <a:schemeClr val="accent1">
                        <a:lumMod val="40000"/>
                        <a:lumOff val="60000"/>
                      </a:schemeClr>
                    </a:solidFill>
                  </a:tcPr>
                </a:tc>
                <a:tc>
                  <a:txBody>
                    <a:bodyPr/>
                    <a:lstStyle/>
                    <a:p>
                      <a:r>
                        <a:rPr lang="zh-CN" altLang="en-US" dirty="0"/>
                        <a:t>检修状态</a:t>
                      </a:r>
                    </a:p>
                  </a:txBody>
                  <a:tcPr>
                    <a:solidFill>
                      <a:schemeClr val="accent1">
                        <a:lumMod val="20000"/>
                        <a:lumOff val="80000"/>
                      </a:schemeClr>
                    </a:solidFill>
                  </a:tcPr>
                </a:tc>
                <a:tc>
                  <a:txBody>
                    <a:bodyPr/>
                    <a:lstStyle/>
                    <a:p>
                      <a:r>
                        <a:rPr lang="en-US" altLang="zh-CN" dirty="0"/>
                        <a:t>Name</a:t>
                      </a:r>
                      <a:endParaRPr lang="zh-CN" altLang="en-US" dirty="0"/>
                    </a:p>
                  </a:txBody>
                  <a:tcPr>
                    <a:solidFill>
                      <a:schemeClr val="accent1">
                        <a:lumMod val="60000"/>
                        <a:lumOff val="40000"/>
                      </a:schemeClr>
                    </a:solidFill>
                  </a:tcPr>
                </a:tc>
                <a:tc>
                  <a:txBody>
                    <a:bodyPr/>
                    <a:lstStyle/>
                    <a:p>
                      <a:r>
                        <a:rPr lang="en-US" altLang="zh-CN" dirty="0"/>
                        <a:t>VARCHAR</a:t>
                      </a:r>
                      <a:endParaRPr lang="zh-CN" altLang="en-US" dirty="0"/>
                    </a:p>
                  </a:txBody>
                  <a:tcPr>
                    <a:solidFill>
                      <a:schemeClr val="accent1">
                        <a:lumMod val="40000"/>
                        <a:lumOff val="60000"/>
                      </a:schemeClr>
                    </a:solidFill>
                  </a:tcPr>
                </a:tc>
                <a:tc>
                  <a:txBody>
                    <a:bodyPr/>
                    <a:lstStyle/>
                    <a:p>
                      <a:r>
                        <a:rPr lang="zh-CN" altLang="en-US" dirty="0"/>
                        <a:t>姓名</a:t>
                      </a:r>
                    </a:p>
                  </a:txBody>
                  <a:tcPr>
                    <a:solidFill>
                      <a:schemeClr val="accent1">
                        <a:lumMod val="20000"/>
                        <a:lumOff val="80000"/>
                      </a:schemeClr>
                    </a:solidFill>
                  </a:tcPr>
                </a:tc>
                <a:extLst>
                  <a:ext uri="{0D108BD9-81ED-4DB2-BD59-A6C34878D82A}">
                    <a16:rowId xmlns:a16="http://schemas.microsoft.com/office/drawing/2014/main" val="3110119846"/>
                  </a:ext>
                </a:extLst>
              </a:tr>
              <a:tr h="660073">
                <a:tc>
                  <a:txBody>
                    <a:bodyPr/>
                    <a:lstStyle/>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Temp</a:t>
                      </a:r>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FLOAT</a:t>
                      </a:r>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64326" rtl="0" eaLnBrk="1" latinLnBrk="0" hangingPunct="1"/>
                      <a:r>
                        <a:rPr lang="zh-CN" altLang="en-US" sz="1898" kern="1200" dirty="0">
                          <a:solidFill>
                            <a:schemeClr val="dk1"/>
                          </a:solidFill>
                          <a:latin typeface="+mn-lt"/>
                          <a:ea typeface="+mn-ea"/>
                          <a:cs typeface="+mn-cs"/>
                        </a:rPr>
                        <a:t>温度</a:t>
                      </a:r>
                    </a:p>
                  </a:txBody>
                  <a:tcPr>
                    <a:solidFill>
                      <a:schemeClr val="accent1">
                        <a:lumMod val="20000"/>
                        <a:lumOff val="80000"/>
                      </a:schemeClr>
                    </a:solidFill>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en-US" altLang="zh-CN" dirty="0" err="1"/>
                        <a:t>RunTime</a:t>
                      </a:r>
                      <a:endParaRPr lang="zh-CN" altLang="en-US" dirty="0"/>
                    </a:p>
                    <a:p>
                      <a:endParaRPr lang="zh-CN" altLang="en-US" dirty="0"/>
                    </a:p>
                  </a:txBody>
                  <a:tcPr>
                    <a:solidFill>
                      <a:schemeClr val="accent1">
                        <a:lumMod val="60000"/>
                        <a:lumOff val="40000"/>
                      </a:schemeClr>
                    </a:solidFill>
                  </a:tcPr>
                </a:tc>
                <a:tc>
                  <a:txBody>
                    <a:bodyPr/>
                    <a:lstStyle/>
                    <a:p>
                      <a:r>
                        <a:rPr lang="en-US" altLang="zh-CN" dirty="0"/>
                        <a:t>TIME</a:t>
                      </a:r>
                      <a:endParaRPr lang="zh-CN" altLang="en-US" dirty="0"/>
                    </a:p>
                  </a:txBody>
                  <a:tcPr>
                    <a:solidFill>
                      <a:schemeClr val="accent1">
                        <a:lumMod val="40000"/>
                        <a:lumOff val="60000"/>
                      </a:schemeClr>
                    </a:solidFill>
                  </a:tcPr>
                </a:tc>
                <a:tc>
                  <a:txBody>
                    <a:bodyPr/>
                    <a:lstStyle/>
                    <a:p>
                      <a:r>
                        <a:rPr lang="zh-CN" altLang="en-US" dirty="0"/>
                        <a:t>运行时间</a:t>
                      </a:r>
                    </a:p>
                  </a:txBody>
                  <a:tcPr>
                    <a:solidFill>
                      <a:schemeClr val="accent1">
                        <a:lumMod val="20000"/>
                        <a:lumOff val="80000"/>
                      </a:schemeClr>
                    </a:solidFill>
                  </a:tcPr>
                </a:tc>
                <a:tc>
                  <a:txBody>
                    <a:bodyPr/>
                    <a:lstStyle/>
                    <a:p>
                      <a:r>
                        <a:rPr lang="en-US" altLang="zh-CN" dirty="0"/>
                        <a:t>Job</a:t>
                      </a:r>
                      <a:endParaRPr lang="zh-CN" altLang="en-US" dirty="0"/>
                    </a:p>
                  </a:txBody>
                  <a:tcPr>
                    <a:solidFill>
                      <a:schemeClr val="accent1">
                        <a:lumMod val="60000"/>
                        <a:lumOff val="40000"/>
                      </a:schemeClr>
                    </a:solidFill>
                  </a:tcPr>
                </a:tc>
                <a:tc>
                  <a:txBody>
                    <a:bodyPr/>
                    <a:lstStyle/>
                    <a:p>
                      <a:r>
                        <a:rPr lang="en-US" altLang="zh-CN" sz="1898" b="0" i="0" kern="1200" dirty="0">
                          <a:solidFill>
                            <a:schemeClr val="dk1"/>
                          </a:solidFill>
                          <a:effectLst/>
                          <a:latin typeface="+mn-lt"/>
                          <a:ea typeface="+mn-ea"/>
                          <a:cs typeface="+mn-cs"/>
                        </a:rPr>
                        <a:t>TINYTEXT</a:t>
                      </a:r>
                      <a:endParaRPr lang="zh-CN" altLang="en-US" dirty="0"/>
                    </a:p>
                  </a:txBody>
                  <a:tcPr>
                    <a:solidFill>
                      <a:schemeClr val="accent1">
                        <a:lumMod val="40000"/>
                        <a:lumOff val="60000"/>
                      </a:schemeClr>
                    </a:solidFill>
                  </a:tcPr>
                </a:tc>
                <a:tc>
                  <a:txBody>
                    <a:bodyPr/>
                    <a:lstStyle/>
                    <a:p>
                      <a:r>
                        <a:rPr lang="zh-CN" altLang="en-US" dirty="0"/>
                        <a:t>岗位</a:t>
                      </a:r>
                    </a:p>
                  </a:txBody>
                  <a:tcPr>
                    <a:solidFill>
                      <a:schemeClr val="accent1">
                        <a:lumMod val="20000"/>
                        <a:lumOff val="80000"/>
                      </a:schemeClr>
                    </a:solidFill>
                  </a:tcPr>
                </a:tc>
                <a:extLst>
                  <a:ext uri="{0D108BD9-81ED-4DB2-BD59-A6C34878D82A}">
                    <a16:rowId xmlns:a16="http://schemas.microsoft.com/office/drawing/2014/main" val="1663853275"/>
                  </a:ext>
                </a:extLst>
              </a:tr>
              <a:tr h="660073">
                <a:tc>
                  <a:txBody>
                    <a:bodyPr/>
                    <a:lstStyle/>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Load</a:t>
                      </a:r>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FLOAT</a:t>
                      </a:r>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64326" rtl="0" eaLnBrk="1" latinLnBrk="0" hangingPunct="1"/>
                      <a:r>
                        <a:rPr lang="zh-CN" altLang="en-US" sz="1898" kern="1200" dirty="0">
                          <a:solidFill>
                            <a:schemeClr val="dk1"/>
                          </a:solidFill>
                          <a:latin typeface="+mn-lt"/>
                          <a:ea typeface="+mn-ea"/>
                          <a:cs typeface="+mn-cs"/>
                        </a:rPr>
                        <a:t>负载</a:t>
                      </a:r>
                    </a:p>
                  </a:txBody>
                  <a:tcPr>
                    <a:solidFill>
                      <a:schemeClr val="accent1">
                        <a:lumMod val="20000"/>
                        <a:lumOff val="80000"/>
                      </a:schemeClr>
                    </a:solidFill>
                  </a:tcPr>
                </a:tc>
                <a:tc>
                  <a:txBody>
                    <a:bodyPr/>
                    <a:lstStyle/>
                    <a:p>
                      <a:endParaRPr lang="zh-CN" altLang="en-US"/>
                    </a:p>
                  </a:txBody>
                  <a:tcPr>
                    <a:solidFill>
                      <a:schemeClr val="accent1">
                        <a:lumMod val="60000"/>
                        <a:lumOff val="4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a:p>
                  </a:txBody>
                  <a:tcPr>
                    <a:solidFill>
                      <a:schemeClr val="accent1">
                        <a:lumMod val="20000"/>
                        <a:lumOff val="80000"/>
                      </a:schemeClr>
                    </a:solidFill>
                  </a:tcPr>
                </a:tc>
                <a:tc>
                  <a:txBody>
                    <a:bodyPr/>
                    <a:lstStyle/>
                    <a:p>
                      <a:r>
                        <a:rPr lang="en-US" altLang="zh-CN" dirty="0"/>
                        <a:t>Contact</a:t>
                      </a:r>
                      <a:endParaRPr lang="zh-CN" altLang="en-US" dirty="0"/>
                    </a:p>
                  </a:txBody>
                  <a:tcPr>
                    <a:solidFill>
                      <a:schemeClr val="accent1">
                        <a:lumMod val="60000"/>
                        <a:lumOff val="40000"/>
                      </a:schemeClr>
                    </a:solidFill>
                  </a:tcPr>
                </a:tc>
                <a:tc>
                  <a:txBody>
                    <a:bodyPr/>
                    <a:lstStyle/>
                    <a:p>
                      <a:r>
                        <a:rPr lang="en-US" altLang="zh-CN" dirty="0"/>
                        <a:t>TEXT</a:t>
                      </a:r>
                      <a:endParaRPr lang="zh-CN" altLang="en-US" dirty="0"/>
                    </a:p>
                  </a:txBody>
                  <a:tcPr>
                    <a:solidFill>
                      <a:schemeClr val="accent1">
                        <a:lumMod val="40000"/>
                        <a:lumOff val="60000"/>
                      </a:schemeClr>
                    </a:solidFill>
                  </a:tcPr>
                </a:tc>
                <a:tc>
                  <a:txBody>
                    <a:bodyPr/>
                    <a:lstStyle/>
                    <a:p>
                      <a:r>
                        <a:rPr lang="zh-CN" altLang="en-US" dirty="0"/>
                        <a:t>联系方式</a:t>
                      </a:r>
                    </a:p>
                  </a:txBody>
                  <a:tcPr>
                    <a:solidFill>
                      <a:schemeClr val="accent1">
                        <a:lumMod val="20000"/>
                        <a:lumOff val="80000"/>
                      </a:schemeClr>
                    </a:solidFill>
                  </a:tcPr>
                </a:tc>
                <a:extLst>
                  <a:ext uri="{0D108BD9-81ED-4DB2-BD59-A6C34878D82A}">
                    <a16:rowId xmlns:a16="http://schemas.microsoft.com/office/drawing/2014/main" val="3956151747"/>
                  </a:ext>
                </a:extLst>
              </a:tr>
              <a:tr h="660073">
                <a:tc>
                  <a:txBody>
                    <a:bodyPr/>
                    <a:lstStyle/>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marR="0" lvl="0" indent="0" algn="l" defTabSz="964326" rtl="0" eaLnBrk="1" fontAlgn="auto" latinLnBrk="0" hangingPunct="1">
                        <a:lnSpc>
                          <a:spcPct val="100000"/>
                        </a:lnSpc>
                        <a:spcBef>
                          <a:spcPts val="0"/>
                        </a:spcBef>
                        <a:spcAft>
                          <a:spcPts val="0"/>
                        </a:spcAft>
                        <a:buClrTx/>
                        <a:buSzTx/>
                        <a:buFontTx/>
                        <a:buNone/>
                        <a:tabLst/>
                        <a:defRPr/>
                      </a:pPr>
                      <a:r>
                        <a:rPr lang="en-US" altLang="zh-CN" sz="1898" kern="1200" dirty="0">
                          <a:solidFill>
                            <a:schemeClr val="dk1"/>
                          </a:solidFill>
                          <a:latin typeface="+mn-lt"/>
                          <a:ea typeface="+mn-ea"/>
                          <a:cs typeface="+mn-cs"/>
                        </a:rPr>
                        <a:t>Current</a:t>
                      </a:r>
                      <a:endParaRPr lang="zh-CN" altLang="en-US" sz="1898" kern="1200" dirty="0">
                        <a:solidFill>
                          <a:schemeClr val="dk1"/>
                        </a:solidFill>
                        <a:latin typeface="+mn-lt"/>
                        <a:ea typeface="+mn-ea"/>
                        <a:cs typeface="+mn-cs"/>
                      </a:endParaRPr>
                    </a:p>
                    <a:p>
                      <a:pPr marL="0" algn="l" defTabSz="964326" rtl="0" eaLnBrk="1" latinLnBrk="0" hangingPunct="1"/>
                      <a:endParaRPr lang="zh-CN" altLang="en-US" sz="1898" kern="1200" dirty="0">
                        <a:solidFill>
                          <a:schemeClr val="dk1"/>
                        </a:solidFill>
                        <a:latin typeface="+mn-lt"/>
                        <a:ea typeface="+mn-ea"/>
                        <a:cs typeface="+mn-cs"/>
                      </a:endParaRPr>
                    </a:p>
                  </a:txBody>
                  <a:tcPr>
                    <a:solidFill>
                      <a:schemeClr val="accent1">
                        <a:lumMod val="60000"/>
                        <a:lumOff val="40000"/>
                      </a:schemeClr>
                    </a:solidFill>
                  </a:tcPr>
                </a:tc>
                <a:tc>
                  <a:txBody>
                    <a:bodyPr/>
                    <a:lstStyle/>
                    <a:p>
                      <a:pPr marL="0" algn="l" defTabSz="964326" rtl="0" eaLnBrk="1" latinLnBrk="0" hangingPunct="1"/>
                      <a:r>
                        <a:rPr lang="en-US" altLang="zh-CN" sz="1898" kern="1200" dirty="0">
                          <a:solidFill>
                            <a:schemeClr val="dk1"/>
                          </a:solidFill>
                          <a:latin typeface="+mn-lt"/>
                          <a:ea typeface="+mn-ea"/>
                          <a:cs typeface="+mn-cs"/>
                        </a:rPr>
                        <a:t>FLOAT</a:t>
                      </a:r>
                      <a:endParaRPr lang="zh-CN" altLang="en-US" sz="1898"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64326" rtl="0" eaLnBrk="1" latinLnBrk="0" hangingPunct="1"/>
                      <a:r>
                        <a:rPr lang="zh-CN" altLang="en-US" sz="1898" kern="1200" dirty="0">
                          <a:solidFill>
                            <a:schemeClr val="dk1"/>
                          </a:solidFill>
                          <a:latin typeface="+mn-lt"/>
                          <a:ea typeface="+mn-ea"/>
                          <a:cs typeface="+mn-cs"/>
                        </a:rPr>
                        <a:t>电流</a:t>
                      </a:r>
                    </a:p>
                  </a:txBody>
                  <a:tcPr>
                    <a:solidFill>
                      <a:schemeClr val="accent1">
                        <a:lumMod val="20000"/>
                        <a:lumOff val="80000"/>
                      </a:schemeClr>
                    </a:solidFill>
                  </a:tcPr>
                </a:tc>
                <a:tc>
                  <a:txBody>
                    <a:bodyPr/>
                    <a:lstStyle/>
                    <a:p>
                      <a:endParaRPr lang="zh-CN" altLang="en-US" dirty="0"/>
                    </a:p>
                  </a:txBody>
                  <a:tcPr>
                    <a:solidFill>
                      <a:schemeClr val="accent1">
                        <a:lumMod val="60000"/>
                        <a:lumOff val="4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solidFill>
                      <a:schemeClr val="accent1">
                        <a:lumMod val="20000"/>
                        <a:lumOff val="80000"/>
                      </a:schemeClr>
                    </a:solidFill>
                  </a:tcPr>
                </a:tc>
                <a:tc>
                  <a:txBody>
                    <a:bodyPr/>
                    <a:lstStyle/>
                    <a:p>
                      <a:r>
                        <a:rPr lang="en-US" altLang="zh-CN" dirty="0"/>
                        <a:t>Status</a:t>
                      </a:r>
                      <a:endParaRPr lang="zh-CN" altLang="en-US" dirty="0"/>
                    </a:p>
                  </a:txBody>
                  <a:tcPr>
                    <a:solidFill>
                      <a:schemeClr val="accent1">
                        <a:lumMod val="60000"/>
                        <a:lumOff val="40000"/>
                      </a:schemeClr>
                    </a:solidFill>
                  </a:tcPr>
                </a:tc>
                <a:tc>
                  <a:txBody>
                    <a:bodyPr/>
                    <a:lstStyle/>
                    <a:p>
                      <a:r>
                        <a:rPr lang="en-US" altLang="zh-CN" sz="1898" b="0" i="0" kern="1200" dirty="0">
                          <a:solidFill>
                            <a:schemeClr val="dk1"/>
                          </a:solidFill>
                          <a:effectLst/>
                          <a:latin typeface="+mn-lt"/>
                          <a:ea typeface="+mn-ea"/>
                          <a:cs typeface="+mn-cs"/>
                        </a:rPr>
                        <a:t>TINYTEXT</a:t>
                      </a:r>
                      <a:endParaRPr lang="zh-CN" altLang="en-US" dirty="0"/>
                    </a:p>
                  </a:txBody>
                  <a:tcPr>
                    <a:solidFill>
                      <a:schemeClr val="accent1">
                        <a:lumMod val="40000"/>
                        <a:lumOff val="60000"/>
                      </a:schemeClr>
                    </a:solidFill>
                  </a:tcPr>
                </a:tc>
                <a:tc>
                  <a:txBody>
                    <a:bodyPr/>
                    <a:lstStyle/>
                    <a:p>
                      <a:r>
                        <a:rPr lang="zh-CN" altLang="en-US" dirty="0"/>
                        <a:t>工作状态</a:t>
                      </a:r>
                    </a:p>
                  </a:txBody>
                  <a:tcPr>
                    <a:solidFill>
                      <a:schemeClr val="accent1">
                        <a:lumMod val="20000"/>
                        <a:lumOff val="80000"/>
                      </a:schemeClr>
                    </a:solidFill>
                  </a:tcPr>
                </a:tc>
                <a:extLst>
                  <a:ext uri="{0D108BD9-81ED-4DB2-BD59-A6C34878D82A}">
                    <a16:rowId xmlns:a16="http://schemas.microsoft.com/office/drawing/2014/main" val="3545992546"/>
                  </a:ext>
                </a:extLst>
              </a:tr>
            </a:tbl>
          </a:graphicData>
        </a:graphic>
      </p:graphicFrame>
      <p:sp>
        <p:nvSpPr>
          <p:cNvPr id="5" name="文本框 4">
            <a:extLst>
              <a:ext uri="{FF2B5EF4-FFF2-40B4-BE49-F238E27FC236}">
                <a16:creationId xmlns:a16="http://schemas.microsoft.com/office/drawing/2014/main" id="{5BB3AFB5-CBE5-49FC-9526-9D6F77465690}"/>
              </a:ext>
            </a:extLst>
          </p:cNvPr>
          <p:cNvSpPr txBox="1"/>
          <p:nvPr/>
        </p:nvSpPr>
        <p:spPr>
          <a:xfrm>
            <a:off x="552392" y="1075967"/>
            <a:ext cx="3391727"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数据库设计：</a:t>
            </a:r>
            <a:endParaRPr lang="en-US" altLang="zh-CN" sz="2800" b="1" dirty="0">
              <a:solidFill>
                <a:srgbClr val="1C4670"/>
              </a:solidFill>
              <a:ea typeface="印品黑体" panose="00000500000000000000" pitchFamily="2" charset="-122"/>
            </a:endParaRPr>
          </a:p>
        </p:txBody>
      </p:sp>
      <p:grpSp>
        <p:nvGrpSpPr>
          <p:cNvPr id="19" name="组合 18">
            <a:extLst>
              <a:ext uri="{FF2B5EF4-FFF2-40B4-BE49-F238E27FC236}">
                <a16:creationId xmlns:a16="http://schemas.microsoft.com/office/drawing/2014/main" id="{FE424D86-49BA-4893-AB6F-1B7AB2A2617C}"/>
              </a:ext>
            </a:extLst>
          </p:cNvPr>
          <p:cNvGrpSpPr/>
          <p:nvPr/>
        </p:nvGrpSpPr>
        <p:grpSpPr>
          <a:xfrm>
            <a:off x="-12427" y="-171122"/>
            <a:ext cx="12858750" cy="1210398"/>
            <a:chOff x="-12427" y="-171122"/>
            <a:chExt cx="12858750" cy="1210398"/>
          </a:xfrm>
        </p:grpSpPr>
        <p:grpSp>
          <p:nvGrpSpPr>
            <p:cNvPr id="24" name="组合 23">
              <a:extLst>
                <a:ext uri="{FF2B5EF4-FFF2-40B4-BE49-F238E27FC236}">
                  <a16:creationId xmlns:a16="http://schemas.microsoft.com/office/drawing/2014/main" id="{8CDADEE8-155D-42CE-9A6B-5A3E928B53DC}"/>
                </a:ext>
              </a:extLst>
            </p:cNvPr>
            <p:cNvGrpSpPr/>
            <p:nvPr/>
          </p:nvGrpSpPr>
          <p:grpSpPr>
            <a:xfrm>
              <a:off x="-12427" y="-171122"/>
              <a:ext cx="12858750" cy="1210398"/>
              <a:chOff x="-12427" y="-171122"/>
              <a:chExt cx="12858750" cy="1210398"/>
            </a:xfrm>
          </p:grpSpPr>
          <p:sp>
            <p:nvSpPr>
              <p:cNvPr id="26" name="矩形 25">
                <a:extLst>
                  <a:ext uri="{FF2B5EF4-FFF2-40B4-BE49-F238E27FC236}">
                    <a16:creationId xmlns:a16="http://schemas.microsoft.com/office/drawing/2014/main" id="{1371DE0F-0228-4519-B6F3-30E7A82AA014}"/>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C0656698-9B3E-4DB5-B679-91BE8B6844E4}"/>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28" name="文本框 27">
                <a:extLst>
                  <a:ext uri="{FF2B5EF4-FFF2-40B4-BE49-F238E27FC236}">
                    <a16:creationId xmlns:a16="http://schemas.microsoft.com/office/drawing/2014/main" id="{8E89FFED-FEAA-4600-85E8-C185FE73ADF5}"/>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设计原理</a:t>
                </a:r>
              </a:p>
            </p:txBody>
          </p:sp>
          <p:sp>
            <p:nvSpPr>
              <p:cNvPr id="29" name="文本框 28">
                <a:extLst>
                  <a:ext uri="{FF2B5EF4-FFF2-40B4-BE49-F238E27FC236}">
                    <a16:creationId xmlns:a16="http://schemas.microsoft.com/office/drawing/2014/main" id="{D03AB0F8-94D9-40B7-8195-28EDE4274F98}"/>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30" name="图片 29">
                <a:extLst>
                  <a:ext uri="{FF2B5EF4-FFF2-40B4-BE49-F238E27FC236}">
                    <a16:creationId xmlns:a16="http://schemas.microsoft.com/office/drawing/2014/main" id="{0249D3DA-48FB-45ED-8F56-4681134AEA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5" name="文本框 24">
              <a:extLst>
                <a:ext uri="{FF2B5EF4-FFF2-40B4-BE49-F238E27FC236}">
                  <a16:creationId xmlns:a16="http://schemas.microsoft.com/office/drawing/2014/main" id="{9AD3EBC3-B5EA-4F5C-B190-98F6B5F2BA4F}"/>
                </a:ext>
              </a:extLst>
            </p:cNvPr>
            <p:cNvSpPr txBox="1"/>
            <p:nvPr/>
          </p:nvSpPr>
          <p:spPr>
            <a:xfrm>
              <a:off x="9710858" y="239362"/>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软件组成</a:t>
              </a:r>
            </a:p>
          </p:txBody>
        </p:sp>
      </p:grpSp>
    </p:spTree>
    <p:custDataLst>
      <p:tags r:id="rId1"/>
    </p:custDataLst>
    <p:extLst>
      <p:ext uri="{BB962C8B-B14F-4D97-AF65-F5344CB8AC3E}">
        <p14:creationId xmlns:p14="http://schemas.microsoft.com/office/powerpoint/2010/main" val="4081405033"/>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59"/>
          <p:cNvSpPr>
            <a:spLocks noChangeArrowheads="1"/>
          </p:cNvSpPr>
          <p:nvPr/>
        </p:nvSpPr>
        <p:spPr bwMode="auto">
          <a:xfrm>
            <a:off x="1970977" y="4323155"/>
            <a:ext cx="8568952" cy="1107996"/>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7200" b="1" kern="5000" spc="600" dirty="0">
                <a:solidFill>
                  <a:srgbClr val="1F497D"/>
                </a:solidFill>
                <a:latin typeface="印品黑体" panose="00000500000000000000" pitchFamily="2" charset="-122"/>
                <a:ea typeface="印品黑体" panose="00000500000000000000" pitchFamily="2" charset="-122"/>
                <a:cs typeface="Arial" panose="020B0604020202020204" pitchFamily="34" charset="0"/>
              </a:rPr>
              <a:t>感谢您的聆听</a:t>
            </a:r>
          </a:p>
        </p:txBody>
      </p:sp>
      <p:sp>
        <p:nvSpPr>
          <p:cNvPr id="16" name="矩形 259"/>
          <p:cNvSpPr>
            <a:spLocks noChangeArrowheads="1"/>
          </p:cNvSpPr>
          <p:nvPr/>
        </p:nvSpPr>
        <p:spPr bwMode="auto">
          <a:xfrm>
            <a:off x="2331017" y="5619299"/>
            <a:ext cx="7814702" cy="30777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rgbClr val="1F497D"/>
                </a:solidFill>
                <a:latin typeface="印品黑体" panose="00000500000000000000" pitchFamily="2" charset="-122"/>
                <a:ea typeface="印品黑体" panose="00000500000000000000" pitchFamily="2" charset="-122"/>
                <a:cs typeface="Arial" panose="020B0604020202020204" pitchFamily="34" charset="0"/>
              </a:rPr>
              <a:t>THANK  YOU </a:t>
            </a:r>
            <a:endParaRPr lang="zh-CN" altLang="en-US" sz="2000" dirty="0">
              <a:solidFill>
                <a:srgbClr val="1F497D"/>
              </a:solidFill>
              <a:latin typeface="印品黑体" panose="00000500000000000000" pitchFamily="2" charset="-122"/>
              <a:ea typeface="印品黑体" panose="00000500000000000000" pitchFamily="2" charset="-122"/>
              <a:cs typeface="Arial" panose="020B0604020202020204" pitchFamily="34" charset="0"/>
            </a:endParaRPr>
          </a:p>
        </p:txBody>
      </p:sp>
      <p:cxnSp>
        <p:nvCxnSpPr>
          <p:cNvPr id="19" name="直接连接符 18"/>
          <p:cNvCxnSpPr/>
          <p:nvPr/>
        </p:nvCxnSpPr>
        <p:spPr>
          <a:xfrm>
            <a:off x="2397189" y="5475283"/>
            <a:ext cx="771652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flipH="1">
            <a:off x="3095446" y="2984844"/>
            <a:ext cx="417953" cy="417953"/>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3" name="椭圆 12"/>
          <p:cNvSpPr/>
          <p:nvPr/>
        </p:nvSpPr>
        <p:spPr>
          <a:xfrm flipH="1">
            <a:off x="4515258" y="3108594"/>
            <a:ext cx="275632" cy="275632"/>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5" name="椭圆 14"/>
          <p:cNvSpPr/>
          <p:nvPr/>
        </p:nvSpPr>
        <p:spPr>
          <a:xfrm flipH="1">
            <a:off x="2124693" y="2722333"/>
            <a:ext cx="344324" cy="344322"/>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7" name="椭圆 16"/>
          <p:cNvSpPr/>
          <p:nvPr/>
        </p:nvSpPr>
        <p:spPr>
          <a:xfrm flipH="1">
            <a:off x="7860187" y="2818321"/>
            <a:ext cx="580544" cy="580546"/>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18" name="椭圆 17"/>
          <p:cNvSpPr/>
          <p:nvPr/>
        </p:nvSpPr>
        <p:spPr>
          <a:xfrm flipH="1">
            <a:off x="3856846" y="2493041"/>
            <a:ext cx="564888" cy="564890"/>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0" name="椭圆 19"/>
          <p:cNvSpPr/>
          <p:nvPr/>
        </p:nvSpPr>
        <p:spPr>
          <a:xfrm flipH="1">
            <a:off x="8344567" y="2500750"/>
            <a:ext cx="275632" cy="275632"/>
          </a:xfrm>
          <a:prstGeom prst="ellipse">
            <a:avLst/>
          </a:prstGeom>
          <a:solidFill>
            <a:schemeClr val="bg1">
              <a:lumMod val="75000"/>
            </a:schemeClr>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1" name="椭圆 20"/>
          <p:cNvSpPr/>
          <p:nvPr/>
        </p:nvSpPr>
        <p:spPr>
          <a:xfrm flipH="1">
            <a:off x="7184771" y="3375590"/>
            <a:ext cx="275632" cy="275632"/>
          </a:xfrm>
          <a:prstGeom prst="ellipse">
            <a:avLst/>
          </a:prstGeom>
          <a:solidFill>
            <a:srgbClr val="1F497D"/>
          </a:solidFill>
          <a:ln w="28575" cap="flat">
            <a:solidFill>
              <a:schemeClr val="tx1">
                <a:alpha val="55000"/>
              </a:schemeClr>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sp>
        <p:nvSpPr>
          <p:cNvPr id="22" name="椭圆 21"/>
          <p:cNvSpPr/>
          <p:nvPr/>
        </p:nvSpPr>
        <p:spPr>
          <a:xfrm flipH="1">
            <a:off x="9266549" y="2916154"/>
            <a:ext cx="417953" cy="417953"/>
          </a:xfrm>
          <a:prstGeom prst="ellipse">
            <a:avLst/>
          </a:prstGeom>
          <a:solidFill>
            <a:srgbClr val="1F497D"/>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dirty="0">
              <a:solidFill>
                <a:prstClr val="black"/>
              </a:solidFill>
              <a:latin typeface="印品黑体" panose="00000500000000000000" pitchFamily="2" charset="-122"/>
              <a:ea typeface="印品黑体" panose="00000500000000000000" pitchFamily="2" charset="-122"/>
            </a:endParaRPr>
          </a:p>
        </p:txBody>
      </p:sp>
      <p:grpSp>
        <p:nvGrpSpPr>
          <p:cNvPr id="23" name="组合 22">
            <a:extLst>
              <a:ext uri="{FF2B5EF4-FFF2-40B4-BE49-F238E27FC236}">
                <a16:creationId xmlns:a16="http://schemas.microsoft.com/office/drawing/2014/main" id="{9A929A39-7EE3-4A56-861A-6272C68BA3A0}"/>
              </a:ext>
            </a:extLst>
          </p:cNvPr>
          <p:cNvGrpSpPr/>
          <p:nvPr/>
        </p:nvGrpSpPr>
        <p:grpSpPr>
          <a:xfrm>
            <a:off x="4413151" y="736005"/>
            <a:ext cx="3606498" cy="3606498"/>
            <a:chOff x="1705099" y="2564904"/>
            <a:chExt cx="1800200" cy="1800200"/>
          </a:xfrm>
        </p:grpSpPr>
        <p:sp>
          <p:nvSpPr>
            <p:cNvPr id="24" name="椭圆 23">
              <a:extLst>
                <a:ext uri="{FF2B5EF4-FFF2-40B4-BE49-F238E27FC236}">
                  <a16:creationId xmlns:a16="http://schemas.microsoft.com/office/drawing/2014/main" id="{C977011D-A7D8-4A0C-AC7C-43E12CC466F6}"/>
                </a:ext>
              </a:extLst>
            </p:cNvPr>
            <p:cNvSpPr/>
            <p:nvPr/>
          </p:nvSpPr>
          <p:spPr>
            <a:xfrm>
              <a:off x="1705099" y="2564904"/>
              <a:ext cx="1800200" cy="1800200"/>
            </a:xfrm>
            <a:prstGeom prst="ellipse">
              <a:avLst/>
            </a:prstGeom>
            <a:solidFill>
              <a:srgbClr val="1F497D"/>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3" dirty="0">
                <a:latin typeface="印品黑体" panose="00000500000000000000" pitchFamily="2" charset="-122"/>
                <a:ea typeface="印品黑体" panose="00000500000000000000" pitchFamily="2" charset="-122"/>
              </a:endParaRPr>
            </a:p>
          </p:txBody>
        </p:sp>
        <p:sp>
          <p:nvSpPr>
            <p:cNvPr id="25" name="椭圆 24">
              <a:extLst>
                <a:ext uri="{FF2B5EF4-FFF2-40B4-BE49-F238E27FC236}">
                  <a16:creationId xmlns:a16="http://schemas.microsoft.com/office/drawing/2014/main" id="{565B2B15-4B67-4024-B74F-BCDB16FF4B7A}"/>
                </a:ext>
              </a:extLst>
            </p:cNvPr>
            <p:cNvSpPr/>
            <p:nvPr/>
          </p:nvSpPr>
          <p:spPr>
            <a:xfrm>
              <a:off x="1803050" y="2662855"/>
              <a:ext cx="1604298" cy="1604298"/>
            </a:xfrm>
            <a:prstGeom prst="ellipse">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3" dirty="0">
                <a:latin typeface="印品黑体" panose="00000500000000000000" pitchFamily="2" charset="-122"/>
                <a:ea typeface="印品黑体" panose="00000500000000000000" pitchFamily="2" charset="-122"/>
              </a:endParaRPr>
            </a:p>
          </p:txBody>
        </p:sp>
      </p:grpSp>
      <p:sp>
        <p:nvSpPr>
          <p:cNvPr id="26" name="TextBox 58">
            <a:extLst>
              <a:ext uri="{FF2B5EF4-FFF2-40B4-BE49-F238E27FC236}">
                <a16:creationId xmlns:a16="http://schemas.microsoft.com/office/drawing/2014/main" id="{D8253265-732B-4B7C-9AD2-27F833ADAA95}"/>
              </a:ext>
            </a:extLst>
          </p:cNvPr>
          <p:cNvSpPr txBox="1"/>
          <p:nvPr/>
        </p:nvSpPr>
        <p:spPr>
          <a:xfrm>
            <a:off x="4540630" y="1985256"/>
            <a:ext cx="3404342" cy="1107996"/>
          </a:xfrm>
          <a:prstGeom prst="rect">
            <a:avLst/>
          </a:prstGeom>
          <a:noFill/>
        </p:spPr>
        <p:txBody>
          <a:bodyPr wrap="square" rtlCol="0">
            <a:spAutoFit/>
          </a:bodyPr>
          <a:lstStyle/>
          <a:p>
            <a:pPr algn="ctr"/>
            <a:r>
              <a:rPr lang="en-US" altLang="zh-CN" sz="6600" b="1" dirty="0">
                <a:solidFill>
                  <a:srgbClr val="1F497D"/>
                </a:solidFill>
                <a:latin typeface="印品黑体" panose="00000500000000000000" pitchFamily="2" charset="-122"/>
                <a:ea typeface="印品黑体" panose="00000500000000000000" pitchFamily="2" charset="-122"/>
              </a:rPr>
              <a:t>Thanks</a:t>
            </a:r>
            <a:endParaRPr lang="zh-CN" altLang="en-US" sz="6600" b="1" dirty="0">
              <a:solidFill>
                <a:srgbClr val="1F497D"/>
              </a:solidFill>
              <a:latin typeface="印品黑体" panose="00000500000000000000" pitchFamily="2" charset="-122"/>
              <a:ea typeface="印品黑体" panose="00000500000000000000" pitchFamily="2" charset="-122"/>
            </a:endParaRPr>
          </a:p>
        </p:txBody>
      </p:sp>
    </p:spTree>
    <p:custDataLst>
      <p:tags r:id="rId1"/>
    </p:custDataLst>
    <p:extLst>
      <p:ext uri="{BB962C8B-B14F-4D97-AF65-F5344CB8AC3E}">
        <p14:creationId xmlns:p14="http://schemas.microsoft.com/office/powerpoint/2010/main" val="2666223080"/>
      </p:ext>
    </p:extLst>
  </p:cSld>
  <p:clrMapOvr>
    <a:masterClrMapping/>
  </p:clrMapOvr>
  <mc:AlternateContent xmlns:mc="http://schemas.openxmlformats.org/markup-compatibility/2006" xmlns:p14="http://schemas.microsoft.com/office/powerpoint/2010/main">
    <mc:Choice Requires="p14">
      <p:transition p14:dur="0" advTm="3086"/>
    </mc:Choice>
    <mc:Fallback xmlns="">
      <p:transition advTm="30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矩形 10"/>
          <p:cNvSpPr>
            <a:spLocks noChangeArrowheads="1"/>
          </p:cNvSpPr>
          <p:nvPr/>
        </p:nvSpPr>
        <p:spPr bwMode="auto">
          <a:xfrm>
            <a:off x="5565279" y="2628720"/>
            <a:ext cx="5964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None/>
            </a:pPr>
            <a:r>
              <a:rPr lang="en-US" altLang="zh-CN" sz="2000" cap="all" dirty="0">
                <a:solidFill>
                  <a:srgbClr val="1F497D"/>
                </a:solidFill>
                <a:latin typeface="印品黑体" panose="00000500000000000000" pitchFamily="2" charset="-122"/>
                <a:ea typeface="印品黑体" panose="00000500000000000000" pitchFamily="2" charset="-122"/>
                <a:cs typeface="Arial" panose="020B0604020202020204" pitchFamily="34" charset="0"/>
              </a:rPr>
              <a:t>electrical engineering and automation</a:t>
            </a:r>
            <a:endParaRPr lang="zh-CN" altLang="en-US" sz="2000" cap="all" dirty="0">
              <a:solidFill>
                <a:srgbClr val="1F497D"/>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5125" name="直接连接符 11"/>
          <p:cNvSpPr>
            <a:spLocks noChangeShapeType="1"/>
          </p:cNvSpPr>
          <p:nvPr/>
        </p:nvSpPr>
        <p:spPr bwMode="auto">
          <a:xfrm>
            <a:off x="5565279" y="3046794"/>
            <a:ext cx="6048672"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7" name="Text Box 3"/>
          <p:cNvSpPr>
            <a:spLocks noChangeArrowheads="1"/>
          </p:cNvSpPr>
          <p:nvPr/>
        </p:nvSpPr>
        <p:spPr bwMode="auto">
          <a:xfrm>
            <a:off x="1052780" y="1817728"/>
            <a:ext cx="4176143" cy="417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01</a:t>
            </a:r>
            <a:endParaRPr lang="zh-CN" altLang="en-US" sz="26529"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pic>
        <p:nvPicPr>
          <p:cNvPr id="12" name="音频 11">
            <a:hlinkClick r:id="" action="ppaction://media"/>
            <a:extLst>
              <a:ext uri="{FF2B5EF4-FFF2-40B4-BE49-F238E27FC236}">
                <a16:creationId xmlns:a16="http://schemas.microsoft.com/office/drawing/2014/main" id="{5DFC51E8-2E7D-4D9D-9438-52A984F03F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3250" y="6407150"/>
            <a:ext cx="609600" cy="609600"/>
          </a:xfrm>
          <a:prstGeom prst="rect">
            <a:avLst/>
          </a:prstGeom>
        </p:spPr>
      </p:pic>
      <p:sp>
        <p:nvSpPr>
          <p:cNvPr id="2" name="Text Box 3">
            <a:extLst>
              <a:ext uri="{FF2B5EF4-FFF2-40B4-BE49-F238E27FC236}">
                <a16:creationId xmlns:a16="http://schemas.microsoft.com/office/drawing/2014/main" id="{9C39F989-96FD-450B-A3C8-E5141A596FCC}"/>
              </a:ext>
            </a:extLst>
          </p:cNvPr>
          <p:cNvSpPr>
            <a:spLocks noChangeArrowheads="1"/>
          </p:cNvSpPr>
          <p:nvPr/>
        </p:nvSpPr>
        <p:spPr bwMode="auto">
          <a:xfrm>
            <a:off x="5485652" y="3177888"/>
            <a:ext cx="428835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45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2020</a:t>
            </a:r>
          </a:p>
          <a:p>
            <a:r>
              <a:rPr lang="zh-CN" altLang="en-US" sz="8000"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设计功能</a:t>
            </a:r>
          </a:p>
        </p:txBody>
      </p:sp>
    </p:spTree>
    <p:extLst>
      <p:ext uri="{BB962C8B-B14F-4D97-AF65-F5344CB8AC3E}">
        <p14:creationId xmlns:p14="http://schemas.microsoft.com/office/powerpoint/2010/main" val="195956971"/>
      </p:ext>
    </p:extLst>
  </p:cSld>
  <p:clrMapOvr>
    <a:masterClrMapping/>
  </p:clrMapOvr>
  <mc:AlternateContent xmlns:mc="http://schemas.openxmlformats.org/markup-compatibility/2006" xmlns:p14="http://schemas.microsoft.com/office/powerpoint/2010/main">
    <mc:Choice Requires="p14">
      <p:transition p14:dur="0" advTm="2343"/>
    </mc:Choice>
    <mc:Fallback xmlns="">
      <p:transition advTm="2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DB4139D6-1745-44A6-B572-2429B3450E59}"/>
              </a:ext>
            </a:extLst>
          </p:cNvPr>
          <p:cNvSpPr/>
          <p:nvPr/>
        </p:nvSpPr>
        <p:spPr>
          <a:xfrm>
            <a:off x="1023613" y="6037441"/>
            <a:ext cx="1418830" cy="1000831"/>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Maxwell</a:t>
            </a:r>
            <a:r>
              <a:rPr lang="zh-CN" altLang="en-US" sz="1800" kern="1200" dirty="0"/>
              <a:t>电机建模</a:t>
            </a:r>
          </a:p>
        </p:txBody>
      </p:sp>
      <p:sp>
        <p:nvSpPr>
          <p:cNvPr id="7" name="任意多边形: 形状 6">
            <a:extLst>
              <a:ext uri="{FF2B5EF4-FFF2-40B4-BE49-F238E27FC236}">
                <a16:creationId xmlns:a16="http://schemas.microsoft.com/office/drawing/2014/main" id="{62925A56-4EFC-4C06-9220-B3B6FE03AA67}"/>
              </a:ext>
            </a:extLst>
          </p:cNvPr>
          <p:cNvSpPr/>
          <p:nvPr/>
        </p:nvSpPr>
        <p:spPr>
          <a:xfrm rot="16200000">
            <a:off x="1621331" y="5450511"/>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8" name="任意多边形: 形状 7">
            <a:extLst>
              <a:ext uri="{FF2B5EF4-FFF2-40B4-BE49-F238E27FC236}">
                <a16:creationId xmlns:a16="http://schemas.microsoft.com/office/drawing/2014/main" id="{C94D96CF-CC9B-4183-8621-A56927D81289}"/>
              </a:ext>
            </a:extLst>
          </p:cNvPr>
          <p:cNvSpPr/>
          <p:nvPr/>
        </p:nvSpPr>
        <p:spPr>
          <a:xfrm>
            <a:off x="513779" y="3694464"/>
            <a:ext cx="2426114" cy="1587039"/>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电压</a:t>
            </a:r>
            <a:r>
              <a:rPr lang="en-US" altLang="zh-CN" sz="1800" kern="1200" dirty="0"/>
              <a:t>/</a:t>
            </a:r>
            <a:r>
              <a:rPr lang="zh-CN" altLang="en-US" sz="1800" kern="1200" dirty="0"/>
              <a:t>电流信号</a:t>
            </a:r>
          </a:p>
        </p:txBody>
      </p:sp>
      <p:sp>
        <p:nvSpPr>
          <p:cNvPr id="11" name="任意多边形: 形状 10">
            <a:extLst>
              <a:ext uri="{FF2B5EF4-FFF2-40B4-BE49-F238E27FC236}">
                <a16:creationId xmlns:a16="http://schemas.microsoft.com/office/drawing/2014/main" id="{EA22594E-F94E-43C1-A30D-B33E64368BB8}"/>
              </a:ext>
            </a:extLst>
          </p:cNvPr>
          <p:cNvSpPr/>
          <p:nvPr/>
        </p:nvSpPr>
        <p:spPr>
          <a:xfrm>
            <a:off x="3099183" y="4322773"/>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12" name="任意多边形: 形状 11">
            <a:extLst>
              <a:ext uri="{FF2B5EF4-FFF2-40B4-BE49-F238E27FC236}">
                <a16:creationId xmlns:a16="http://schemas.microsoft.com/office/drawing/2014/main" id="{C341C33C-6528-4BC8-B9B4-E53C1B50FC1D}"/>
              </a:ext>
            </a:extLst>
          </p:cNvPr>
          <p:cNvSpPr/>
          <p:nvPr/>
        </p:nvSpPr>
        <p:spPr>
          <a:xfrm>
            <a:off x="3558025" y="3694464"/>
            <a:ext cx="2426114" cy="1587039"/>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Park</a:t>
            </a:r>
            <a:r>
              <a:rPr lang="zh-CN" altLang="en-US" sz="1800" kern="1200" dirty="0"/>
              <a:t>矢量</a:t>
            </a:r>
            <a:endParaRPr lang="en-US" altLang="zh-CN" sz="1800" kern="1200" dirty="0"/>
          </a:p>
          <a:p>
            <a:pPr marL="0" lvl="0" indent="0" algn="ctr" defTabSz="800100">
              <a:lnSpc>
                <a:spcPct val="90000"/>
              </a:lnSpc>
              <a:spcBef>
                <a:spcPct val="0"/>
              </a:spcBef>
              <a:spcAft>
                <a:spcPct val="35000"/>
              </a:spcAft>
              <a:buNone/>
            </a:pPr>
            <a:r>
              <a:rPr lang="zh-CN" altLang="en-US" sz="1800" kern="1200" dirty="0"/>
              <a:t>轨迹图</a:t>
            </a:r>
          </a:p>
        </p:txBody>
      </p:sp>
      <p:sp>
        <p:nvSpPr>
          <p:cNvPr id="13" name="任意多边形: 形状 12">
            <a:extLst>
              <a:ext uri="{FF2B5EF4-FFF2-40B4-BE49-F238E27FC236}">
                <a16:creationId xmlns:a16="http://schemas.microsoft.com/office/drawing/2014/main" id="{EEA3692E-7BE1-48F1-AA95-B84E5447F4D5}"/>
              </a:ext>
            </a:extLst>
          </p:cNvPr>
          <p:cNvSpPr/>
          <p:nvPr/>
        </p:nvSpPr>
        <p:spPr>
          <a:xfrm>
            <a:off x="3098563" y="4420046"/>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14" name="任意多边形: 形状 13">
            <a:extLst>
              <a:ext uri="{FF2B5EF4-FFF2-40B4-BE49-F238E27FC236}">
                <a16:creationId xmlns:a16="http://schemas.microsoft.com/office/drawing/2014/main" id="{04C7A9FC-88A3-4053-97F4-DC6CB5C4C2CC}"/>
              </a:ext>
            </a:extLst>
          </p:cNvPr>
          <p:cNvSpPr/>
          <p:nvPr/>
        </p:nvSpPr>
        <p:spPr>
          <a:xfrm>
            <a:off x="5978932" y="6013703"/>
            <a:ext cx="1750334" cy="1048306"/>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图像特征提取</a:t>
            </a:r>
            <a:endParaRPr lang="en-US" altLang="zh-CN" sz="1800" kern="1200" dirty="0"/>
          </a:p>
          <a:p>
            <a:pPr marL="0" lvl="0" indent="0" algn="ctr" defTabSz="800100">
              <a:lnSpc>
                <a:spcPct val="90000"/>
              </a:lnSpc>
              <a:spcBef>
                <a:spcPct val="0"/>
              </a:spcBef>
              <a:spcAft>
                <a:spcPct val="35000"/>
              </a:spcAft>
              <a:buNone/>
            </a:pPr>
            <a:r>
              <a:rPr lang="zh-CN" altLang="en-US" sz="1800" kern="1200" dirty="0"/>
              <a:t>（方向梯度</a:t>
            </a:r>
            <a:endParaRPr lang="en-US" altLang="zh-CN" sz="1800" kern="1200" dirty="0"/>
          </a:p>
          <a:p>
            <a:pPr marL="0" lvl="0" indent="0" algn="ctr" defTabSz="800100">
              <a:lnSpc>
                <a:spcPct val="90000"/>
              </a:lnSpc>
              <a:spcBef>
                <a:spcPct val="0"/>
              </a:spcBef>
              <a:spcAft>
                <a:spcPct val="35000"/>
              </a:spcAft>
              <a:buNone/>
            </a:pPr>
            <a:r>
              <a:rPr lang="zh-CN" altLang="en-US" sz="1800" kern="1200" dirty="0"/>
              <a:t>直方图）</a:t>
            </a:r>
            <a:endParaRPr lang="en-US" altLang="zh-CN" sz="1800" kern="1200" dirty="0"/>
          </a:p>
        </p:txBody>
      </p:sp>
      <p:sp>
        <p:nvSpPr>
          <p:cNvPr id="15" name="任意多边形: 形状 14">
            <a:extLst>
              <a:ext uri="{FF2B5EF4-FFF2-40B4-BE49-F238E27FC236}">
                <a16:creationId xmlns:a16="http://schemas.microsoft.com/office/drawing/2014/main" id="{B786E50D-9151-4D16-A424-B43BD0911758}"/>
              </a:ext>
            </a:extLst>
          </p:cNvPr>
          <p:cNvSpPr/>
          <p:nvPr/>
        </p:nvSpPr>
        <p:spPr>
          <a:xfrm>
            <a:off x="6142809" y="4312049"/>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16" name="任意多边形: 形状 15">
            <a:extLst>
              <a:ext uri="{FF2B5EF4-FFF2-40B4-BE49-F238E27FC236}">
                <a16:creationId xmlns:a16="http://schemas.microsoft.com/office/drawing/2014/main" id="{6232D80A-A3A2-41DB-AE0E-F5982422EA57}"/>
              </a:ext>
            </a:extLst>
          </p:cNvPr>
          <p:cNvSpPr/>
          <p:nvPr/>
        </p:nvSpPr>
        <p:spPr>
          <a:xfrm>
            <a:off x="7896181" y="6013703"/>
            <a:ext cx="1750334" cy="1048306"/>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智能分类</a:t>
            </a:r>
            <a:endParaRPr lang="en-US" altLang="zh-CN" sz="1800" kern="1200" dirty="0"/>
          </a:p>
          <a:p>
            <a:pPr marL="0" lvl="0" indent="0" algn="ctr" defTabSz="800100">
              <a:lnSpc>
                <a:spcPct val="90000"/>
              </a:lnSpc>
              <a:spcBef>
                <a:spcPct val="0"/>
              </a:spcBef>
              <a:spcAft>
                <a:spcPct val="35000"/>
              </a:spcAft>
              <a:buNone/>
            </a:pPr>
            <a:r>
              <a:rPr lang="zh-CN" altLang="en-US" sz="1800" kern="1200" dirty="0"/>
              <a:t>（支持向量机）</a:t>
            </a:r>
          </a:p>
        </p:txBody>
      </p:sp>
      <p:sp>
        <p:nvSpPr>
          <p:cNvPr id="18" name="任意多边形: 形状 17">
            <a:extLst>
              <a:ext uri="{FF2B5EF4-FFF2-40B4-BE49-F238E27FC236}">
                <a16:creationId xmlns:a16="http://schemas.microsoft.com/office/drawing/2014/main" id="{CE55C720-3C84-40F8-9421-F141E4ED107A}"/>
              </a:ext>
            </a:extLst>
          </p:cNvPr>
          <p:cNvSpPr/>
          <p:nvPr/>
        </p:nvSpPr>
        <p:spPr>
          <a:xfrm>
            <a:off x="9187055" y="4312049"/>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dirty="0"/>
          </a:p>
        </p:txBody>
      </p:sp>
      <p:sp>
        <p:nvSpPr>
          <p:cNvPr id="19" name="任意多边形: 形状 18">
            <a:extLst>
              <a:ext uri="{FF2B5EF4-FFF2-40B4-BE49-F238E27FC236}">
                <a16:creationId xmlns:a16="http://schemas.microsoft.com/office/drawing/2014/main" id="{BE776D8C-0FE2-4F33-B8F9-4E370837BBEC}"/>
              </a:ext>
            </a:extLst>
          </p:cNvPr>
          <p:cNvSpPr/>
          <p:nvPr/>
        </p:nvSpPr>
        <p:spPr>
          <a:xfrm>
            <a:off x="9646515" y="3694464"/>
            <a:ext cx="2426114" cy="1587039"/>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电机故障识别结果</a:t>
            </a:r>
          </a:p>
        </p:txBody>
      </p:sp>
      <p:pic>
        <p:nvPicPr>
          <p:cNvPr id="3" name="图片 2">
            <a:extLst>
              <a:ext uri="{FF2B5EF4-FFF2-40B4-BE49-F238E27FC236}">
                <a16:creationId xmlns:a16="http://schemas.microsoft.com/office/drawing/2014/main" id="{7AF04703-0C04-45E9-8EF1-C4CEB4911E0C}"/>
              </a:ext>
            </a:extLst>
          </p:cNvPr>
          <p:cNvPicPr>
            <a:picLocks noChangeAspect="1"/>
          </p:cNvPicPr>
          <p:nvPr/>
        </p:nvPicPr>
        <p:blipFill>
          <a:blip r:embed="rId4"/>
          <a:stretch>
            <a:fillRect/>
          </a:stretch>
        </p:blipFill>
        <p:spPr>
          <a:xfrm>
            <a:off x="308695" y="1754105"/>
            <a:ext cx="1810003" cy="1638529"/>
          </a:xfrm>
          <a:prstGeom prst="rect">
            <a:avLst/>
          </a:prstGeom>
        </p:spPr>
      </p:pic>
      <p:pic>
        <p:nvPicPr>
          <p:cNvPr id="5" name="图片 4">
            <a:extLst>
              <a:ext uri="{FF2B5EF4-FFF2-40B4-BE49-F238E27FC236}">
                <a16:creationId xmlns:a16="http://schemas.microsoft.com/office/drawing/2014/main" id="{B37EDEA2-EE1F-4E06-B1BA-485FAAF0AAB7}"/>
              </a:ext>
            </a:extLst>
          </p:cNvPr>
          <p:cNvPicPr>
            <a:picLocks noChangeAspect="1"/>
          </p:cNvPicPr>
          <p:nvPr/>
        </p:nvPicPr>
        <p:blipFill>
          <a:blip r:embed="rId5"/>
          <a:stretch>
            <a:fillRect/>
          </a:stretch>
        </p:blipFill>
        <p:spPr>
          <a:xfrm>
            <a:off x="2412680" y="1650776"/>
            <a:ext cx="2305372" cy="1876687"/>
          </a:xfrm>
          <a:prstGeom prst="rect">
            <a:avLst/>
          </a:prstGeom>
        </p:spPr>
      </p:pic>
      <p:pic>
        <p:nvPicPr>
          <p:cNvPr id="10" name="图片 9">
            <a:extLst>
              <a:ext uri="{FF2B5EF4-FFF2-40B4-BE49-F238E27FC236}">
                <a16:creationId xmlns:a16="http://schemas.microsoft.com/office/drawing/2014/main" id="{DCC14060-0983-4B5D-A898-EA40D5CBEF64}"/>
              </a:ext>
            </a:extLst>
          </p:cNvPr>
          <p:cNvPicPr>
            <a:picLocks noChangeAspect="1"/>
          </p:cNvPicPr>
          <p:nvPr/>
        </p:nvPicPr>
        <p:blipFill>
          <a:blip r:embed="rId6"/>
          <a:stretch>
            <a:fillRect/>
          </a:stretch>
        </p:blipFill>
        <p:spPr>
          <a:xfrm>
            <a:off x="5393279" y="1654714"/>
            <a:ext cx="1750333" cy="1737920"/>
          </a:xfrm>
          <a:prstGeom prst="rect">
            <a:avLst/>
          </a:prstGeom>
        </p:spPr>
      </p:pic>
      <p:pic>
        <p:nvPicPr>
          <p:cNvPr id="17" name="图片 16">
            <a:extLst>
              <a:ext uri="{FF2B5EF4-FFF2-40B4-BE49-F238E27FC236}">
                <a16:creationId xmlns:a16="http://schemas.microsoft.com/office/drawing/2014/main" id="{5764712A-69A9-4B5A-8DEF-A314728A5347}"/>
              </a:ext>
            </a:extLst>
          </p:cNvPr>
          <p:cNvPicPr>
            <a:picLocks noChangeAspect="1"/>
          </p:cNvPicPr>
          <p:nvPr/>
        </p:nvPicPr>
        <p:blipFill>
          <a:blip r:embed="rId7"/>
          <a:stretch>
            <a:fillRect/>
          </a:stretch>
        </p:blipFill>
        <p:spPr>
          <a:xfrm>
            <a:off x="7674977" y="1432380"/>
            <a:ext cx="3733547" cy="2095083"/>
          </a:xfrm>
          <a:prstGeom prst="rect">
            <a:avLst/>
          </a:prstGeom>
        </p:spPr>
      </p:pic>
      <p:sp>
        <p:nvSpPr>
          <p:cNvPr id="20" name="任意多边形: 形状 19">
            <a:extLst>
              <a:ext uri="{FF2B5EF4-FFF2-40B4-BE49-F238E27FC236}">
                <a16:creationId xmlns:a16="http://schemas.microsoft.com/office/drawing/2014/main" id="{12323EC6-DD13-4830-98AD-BDA6311E41FC}"/>
              </a:ext>
            </a:extLst>
          </p:cNvPr>
          <p:cNvSpPr/>
          <p:nvPr/>
        </p:nvSpPr>
        <p:spPr>
          <a:xfrm>
            <a:off x="6602271" y="3694464"/>
            <a:ext cx="2426114" cy="1587039"/>
          </a:xfrm>
          <a:custGeom>
            <a:avLst/>
            <a:gdLst>
              <a:gd name="connsiteX0" fmla="*/ 0 w 1418830"/>
              <a:gd name="connsiteY0" fmla="*/ 141883 h 1587039"/>
              <a:gd name="connsiteX1" fmla="*/ 141883 w 1418830"/>
              <a:gd name="connsiteY1" fmla="*/ 0 h 1587039"/>
              <a:gd name="connsiteX2" fmla="*/ 1276947 w 1418830"/>
              <a:gd name="connsiteY2" fmla="*/ 0 h 1587039"/>
              <a:gd name="connsiteX3" fmla="*/ 1418830 w 1418830"/>
              <a:gd name="connsiteY3" fmla="*/ 141883 h 1587039"/>
              <a:gd name="connsiteX4" fmla="*/ 1418830 w 1418830"/>
              <a:gd name="connsiteY4" fmla="*/ 1445156 h 1587039"/>
              <a:gd name="connsiteX5" fmla="*/ 1276947 w 1418830"/>
              <a:gd name="connsiteY5" fmla="*/ 1587039 h 1587039"/>
              <a:gd name="connsiteX6" fmla="*/ 141883 w 1418830"/>
              <a:gd name="connsiteY6" fmla="*/ 1587039 h 1587039"/>
              <a:gd name="connsiteX7" fmla="*/ 0 w 1418830"/>
              <a:gd name="connsiteY7" fmla="*/ 1445156 h 1587039"/>
              <a:gd name="connsiteX8" fmla="*/ 0 w 1418830"/>
              <a:gd name="connsiteY8" fmla="*/ 141883 h 15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830" h="1587039">
                <a:moveTo>
                  <a:pt x="0" y="141883"/>
                </a:moveTo>
                <a:cubicBezTo>
                  <a:pt x="0" y="63523"/>
                  <a:pt x="63523" y="0"/>
                  <a:pt x="141883" y="0"/>
                </a:cubicBezTo>
                <a:lnTo>
                  <a:pt x="1276947" y="0"/>
                </a:lnTo>
                <a:cubicBezTo>
                  <a:pt x="1355307" y="0"/>
                  <a:pt x="1418830" y="63523"/>
                  <a:pt x="1418830" y="141883"/>
                </a:cubicBezTo>
                <a:lnTo>
                  <a:pt x="1418830" y="1445156"/>
                </a:lnTo>
                <a:cubicBezTo>
                  <a:pt x="1418830" y="1523516"/>
                  <a:pt x="1355307" y="1587039"/>
                  <a:pt x="1276947" y="1587039"/>
                </a:cubicBezTo>
                <a:lnTo>
                  <a:pt x="141883" y="1587039"/>
                </a:lnTo>
                <a:cubicBezTo>
                  <a:pt x="63523" y="1587039"/>
                  <a:pt x="0" y="1523516"/>
                  <a:pt x="0" y="1445156"/>
                </a:cubicBezTo>
                <a:lnTo>
                  <a:pt x="0" y="1418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136" tIns="110136" rIns="110136" bIns="11013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机器学习）</a:t>
            </a:r>
          </a:p>
        </p:txBody>
      </p:sp>
      <p:sp>
        <p:nvSpPr>
          <p:cNvPr id="21" name="任意多边形: 形状 20">
            <a:extLst>
              <a:ext uri="{FF2B5EF4-FFF2-40B4-BE49-F238E27FC236}">
                <a16:creationId xmlns:a16="http://schemas.microsoft.com/office/drawing/2014/main" id="{479FC420-5D8E-499D-BEC1-78EAE73C2FE9}"/>
              </a:ext>
            </a:extLst>
          </p:cNvPr>
          <p:cNvSpPr/>
          <p:nvPr/>
        </p:nvSpPr>
        <p:spPr>
          <a:xfrm rot="16200000">
            <a:off x="7645644" y="5502101"/>
            <a:ext cx="300792" cy="351869"/>
          </a:xfrm>
          <a:custGeom>
            <a:avLst/>
            <a:gdLst>
              <a:gd name="connsiteX0" fmla="*/ 0 w 300792"/>
              <a:gd name="connsiteY0" fmla="*/ 70374 h 351869"/>
              <a:gd name="connsiteX1" fmla="*/ 150396 w 300792"/>
              <a:gd name="connsiteY1" fmla="*/ 70374 h 351869"/>
              <a:gd name="connsiteX2" fmla="*/ 150396 w 300792"/>
              <a:gd name="connsiteY2" fmla="*/ 0 h 351869"/>
              <a:gd name="connsiteX3" fmla="*/ 300792 w 300792"/>
              <a:gd name="connsiteY3" fmla="*/ 175935 h 351869"/>
              <a:gd name="connsiteX4" fmla="*/ 150396 w 300792"/>
              <a:gd name="connsiteY4" fmla="*/ 351869 h 351869"/>
              <a:gd name="connsiteX5" fmla="*/ 150396 w 300792"/>
              <a:gd name="connsiteY5" fmla="*/ 281495 h 351869"/>
              <a:gd name="connsiteX6" fmla="*/ 0 w 300792"/>
              <a:gd name="connsiteY6" fmla="*/ 281495 h 351869"/>
              <a:gd name="connsiteX7" fmla="*/ 0 w 300792"/>
              <a:gd name="connsiteY7" fmla="*/ 70374 h 3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92" h="351869">
                <a:moveTo>
                  <a:pt x="0" y="70374"/>
                </a:moveTo>
                <a:lnTo>
                  <a:pt x="150396" y="70374"/>
                </a:lnTo>
                <a:lnTo>
                  <a:pt x="150396" y="0"/>
                </a:lnTo>
                <a:lnTo>
                  <a:pt x="300792" y="175935"/>
                </a:lnTo>
                <a:lnTo>
                  <a:pt x="150396" y="351869"/>
                </a:lnTo>
                <a:lnTo>
                  <a:pt x="150396" y="281495"/>
                </a:lnTo>
                <a:lnTo>
                  <a:pt x="0" y="281495"/>
                </a:lnTo>
                <a:lnTo>
                  <a:pt x="0" y="70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0374" rIns="90238" bIns="70374"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24" name="文本框 23">
            <a:extLst>
              <a:ext uri="{FF2B5EF4-FFF2-40B4-BE49-F238E27FC236}">
                <a16:creationId xmlns:a16="http://schemas.microsoft.com/office/drawing/2014/main" id="{544452C7-D6C4-4689-8FF5-FF2E55DEC95E}"/>
              </a:ext>
            </a:extLst>
          </p:cNvPr>
          <p:cNvSpPr txBox="1"/>
          <p:nvPr/>
        </p:nvSpPr>
        <p:spPr>
          <a:xfrm>
            <a:off x="558986" y="1031752"/>
            <a:ext cx="3707387"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实现流程</a:t>
            </a:r>
          </a:p>
        </p:txBody>
      </p:sp>
      <p:grpSp>
        <p:nvGrpSpPr>
          <p:cNvPr id="35" name="组合 34">
            <a:extLst>
              <a:ext uri="{FF2B5EF4-FFF2-40B4-BE49-F238E27FC236}">
                <a16:creationId xmlns:a16="http://schemas.microsoft.com/office/drawing/2014/main" id="{84363E80-F09F-4091-ACE2-BE3C51B7A22F}"/>
              </a:ext>
            </a:extLst>
          </p:cNvPr>
          <p:cNvGrpSpPr/>
          <p:nvPr/>
        </p:nvGrpSpPr>
        <p:grpSpPr>
          <a:xfrm>
            <a:off x="-12427" y="-171122"/>
            <a:ext cx="12858750" cy="1210398"/>
            <a:chOff x="-12427" y="-171122"/>
            <a:chExt cx="12858750" cy="1210398"/>
          </a:xfrm>
        </p:grpSpPr>
        <p:grpSp>
          <p:nvGrpSpPr>
            <p:cNvPr id="36" name="组合 35">
              <a:extLst>
                <a:ext uri="{FF2B5EF4-FFF2-40B4-BE49-F238E27FC236}">
                  <a16:creationId xmlns:a16="http://schemas.microsoft.com/office/drawing/2014/main" id="{099029A2-6E7C-4DC6-8A46-CF244886EC69}"/>
                </a:ext>
              </a:extLst>
            </p:cNvPr>
            <p:cNvGrpSpPr/>
            <p:nvPr/>
          </p:nvGrpSpPr>
          <p:grpSpPr>
            <a:xfrm>
              <a:off x="-12427" y="-171122"/>
              <a:ext cx="12858750" cy="1210398"/>
              <a:chOff x="-12427" y="-171122"/>
              <a:chExt cx="12858750" cy="1210398"/>
            </a:xfrm>
          </p:grpSpPr>
          <p:sp>
            <p:nvSpPr>
              <p:cNvPr id="38" name="矩形 37">
                <a:extLst>
                  <a:ext uri="{FF2B5EF4-FFF2-40B4-BE49-F238E27FC236}">
                    <a16:creationId xmlns:a16="http://schemas.microsoft.com/office/drawing/2014/main" id="{0C802ED6-66F1-4BE4-9778-6AACA46C6C60}"/>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5128F6F9-7CA3-4077-89D2-388CBF0B284F}"/>
                  </a:ext>
                </a:extLst>
              </p:cNvPr>
              <p:cNvSpPr txBox="1"/>
              <p:nvPr/>
            </p:nvSpPr>
            <p:spPr>
              <a:xfrm>
                <a:off x="3791223"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设计功能</a:t>
                </a:r>
              </a:p>
            </p:txBody>
          </p:sp>
          <p:sp>
            <p:nvSpPr>
              <p:cNvPr id="40" name="文本框 39">
                <a:extLst>
                  <a:ext uri="{FF2B5EF4-FFF2-40B4-BE49-F238E27FC236}">
                    <a16:creationId xmlns:a16="http://schemas.microsoft.com/office/drawing/2014/main" id="{ADEF2831-A017-416F-B995-1A1FC31CA77D}"/>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设计原理</a:t>
                </a:r>
              </a:p>
            </p:txBody>
          </p:sp>
          <p:sp>
            <p:nvSpPr>
              <p:cNvPr id="41" name="文本框 40">
                <a:extLst>
                  <a:ext uri="{FF2B5EF4-FFF2-40B4-BE49-F238E27FC236}">
                    <a16:creationId xmlns:a16="http://schemas.microsoft.com/office/drawing/2014/main" id="{70F9AE66-17DB-4E41-A2CD-2D52A82DBB0B}"/>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42" name="图片 41">
                <a:extLst>
                  <a:ext uri="{FF2B5EF4-FFF2-40B4-BE49-F238E27FC236}">
                    <a16:creationId xmlns:a16="http://schemas.microsoft.com/office/drawing/2014/main" id="{6FDC1354-FF84-49CC-808B-7BE915D43E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37" name="文本框 36">
              <a:extLst>
                <a:ext uri="{FF2B5EF4-FFF2-40B4-BE49-F238E27FC236}">
                  <a16:creationId xmlns:a16="http://schemas.microsoft.com/office/drawing/2014/main" id="{AC0D1CE5-B8BF-4F4D-ADF2-ACFD4B3315D4}"/>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spTree>
    <p:custDataLst>
      <p:tags r:id="rId1"/>
    </p:custDataLst>
    <p:extLst>
      <p:ext uri="{BB962C8B-B14F-4D97-AF65-F5344CB8AC3E}">
        <p14:creationId xmlns:p14="http://schemas.microsoft.com/office/powerpoint/2010/main" val="3673681848"/>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B6EA9447-0419-4E1E-8F80-B7EB3BCEB192}"/>
              </a:ext>
            </a:extLst>
          </p:cNvPr>
          <p:cNvGrpSpPr/>
          <p:nvPr/>
        </p:nvGrpSpPr>
        <p:grpSpPr>
          <a:xfrm>
            <a:off x="-12427" y="-171122"/>
            <a:ext cx="12858750" cy="1210398"/>
            <a:chOff x="-12427" y="-171122"/>
            <a:chExt cx="12858750" cy="1210398"/>
          </a:xfrm>
        </p:grpSpPr>
        <p:grpSp>
          <p:nvGrpSpPr>
            <p:cNvPr id="28" name="组合 27">
              <a:extLst>
                <a:ext uri="{FF2B5EF4-FFF2-40B4-BE49-F238E27FC236}">
                  <a16:creationId xmlns:a16="http://schemas.microsoft.com/office/drawing/2014/main" id="{4E19385B-469A-4E07-8FCC-70A5D24BA58E}"/>
                </a:ext>
              </a:extLst>
            </p:cNvPr>
            <p:cNvGrpSpPr/>
            <p:nvPr/>
          </p:nvGrpSpPr>
          <p:grpSpPr>
            <a:xfrm>
              <a:off x="-12427" y="-171122"/>
              <a:ext cx="12858750" cy="1210398"/>
              <a:chOff x="-12427" y="-171122"/>
              <a:chExt cx="12858750" cy="1210398"/>
            </a:xfrm>
          </p:grpSpPr>
          <p:sp>
            <p:nvSpPr>
              <p:cNvPr id="30" name="矩形 29">
                <a:extLst>
                  <a:ext uri="{FF2B5EF4-FFF2-40B4-BE49-F238E27FC236}">
                    <a16:creationId xmlns:a16="http://schemas.microsoft.com/office/drawing/2014/main" id="{D1887973-1F95-428D-B842-526CE5D73E8F}"/>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76C5EFDA-9A26-4E81-96F1-12F10952E8AD}"/>
                  </a:ext>
                </a:extLst>
              </p:cNvPr>
              <p:cNvSpPr txBox="1"/>
              <p:nvPr/>
            </p:nvSpPr>
            <p:spPr>
              <a:xfrm>
                <a:off x="3791223"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设计功能</a:t>
                </a:r>
              </a:p>
            </p:txBody>
          </p:sp>
          <p:sp>
            <p:nvSpPr>
              <p:cNvPr id="32" name="文本框 31">
                <a:extLst>
                  <a:ext uri="{FF2B5EF4-FFF2-40B4-BE49-F238E27FC236}">
                    <a16:creationId xmlns:a16="http://schemas.microsoft.com/office/drawing/2014/main" id="{2452CDD9-537E-4A79-A235-34DDD7811DDE}"/>
                  </a:ext>
                </a:extLst>
              </p:cNvPr>
              <p:cNvSpPr txBox="1"/>
              <p:nvPr/>
            </p:nvSpPr>
            <p:spPr>
              <a:xfrm>
                <a:off x="5716968"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设计原理</a:t>
                </a:r>
              </a:p>
            </p:txBody>
          </p:sp>
          <p:sp>
            <p:nvSpPr>
              <p:cNvPr id="33" name="文本框 32">
                <a:extLst>
                  <a:ext uri="{FF2B5EF4-FFF2-40B4-BE49-F238E27FC236}">
                    <a16:creationId xmlns:a16="http://schemas.microsoft.com/office/drawing/2014/main" id="{07D3131C-F77F-4665-BB56-BF0B525C4E83}"/>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34" name="图片 33">
                <a:extLst>
                  <a:ext uri="{FF2B5EF4-FFF2-40B4-BE49-F238E27FC236}">
                    <a16:creationId xmlns:a16="http://schemas.microsoft.com/office/drawing/2014/main" id="{71E59BAE-4552-49EA-A035-B9CD76402A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29" name="文本框 28">
              <a:extLst>
                <a:ext uri="{FF2B5EF4-FFF2-40B4-BE49-F238E27FC236}">
                  <a16:creationId xmlns:a16="http://schemas.microsoft.com/office/drawing/2014/main" id="{318BAA96-E9CF-4508-9DA2-D30482B5F2C4}"/>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pic>
        <p:nvPicPr>
          <p:cNvPr id="1164" name="图片 1163">
            <a:extLst>
              <a:ext uri="{FF2B5EF4-FFF2-40B4-BE49-F238E27FC236}">
                <a16:creationId xmlns:a16="http://schemas.microsoft.com/office/drawing/2014/main" id="{CF368A9E-32B2-41F3-9FFD-9BCF2ED78BFE}"/>
              </a:ext>
            </a:extLst>
          </p:cNvPr>
          <p:cNvPicPr>
            <a:picLocks noChangeAspect="1"/>
          </p:cNvPicPr>
          <p:nvPr/>
        </p:nvPicPr>
        <p:blipFill>
          <a:blip r:embed="rId5"/>
          <a:stretch>
            <a:fillRect/>
          </a:stretch>
        </p:blipFill>
        <p:spPr>
          <a:xfrm>
            <a:off x="2252911" y="1057027"/>
            <a:ext cx="9420225" cy="6096000"/>
          </a:xfrm>
          <a:prstGeom prst="rect">
            <a:avLst/>
          </a:prstGeom>
        </p:spPr>
      </p:pic>
    </p:spTree>
    <p:custDataLst>
      <p:tags r:id="rId1"/>
    </p:custDataLst>
    <p:extLst>
      <p:ext uri="{BB962C8B-B14F-4D97-AF65-F5344CB8AC3E}">
        <p14:creationId xmlns:p14="http://schemas.microsoft.com/office/powerpoint/2010/main" val="1940953352"/>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矩形 10"/>
          <p:cNvSpPr>
            <a:spLocks noChangeArrowheads="1"/>
          </p:cNvSpPr>
          <p:nvPr/>
        </p:nvSpPr>
        <p:spPr bwMode="auto">
          <a:xfrm>
            <a:off x="5421263" y="2647008"/>
            <a:ext cx="5964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None/>
            </a:pPr>
            <a:r>
              <a:rPr lang="en-US" altLang="zh-CN" sz="2000" cap="all" dirty="0">
                <a:solidFill>
                  <a:srgbClr val="1F497D"/>
                </a:solidFill>
                <a:latin typeface="印品黑体" panose="00000500000000000000" pitchFamily="2" charset="-122"/>
                <a:ea typeface="印品黑体" panose="00000500000000000000" pitchFamily="2" charset="-122"/>
                <a:cs typeface="Arial" panose="020B0604020202020204" pitchFamily="34" charset="0"/>
              </a:rPr>
              <a:t>electrical engineering and automation</a:t>
            </a:r>
            <a:endParaRPr lang="zh-CN" altLang="en-US" sz="2000" cap="all" dirty="0">
              <a:solidFill>
                <a:srgbClr val="1F497D"/>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5125" name="直接连接符 11"/>
          <p:cNvSpPr>
            <a:spLocks noChangeShapeType="1"/>
          </p:cNvSpPr>
          <p:nvPr/>
        </p:nvSpPr>
        <p:spPr bwMode="auto">
          <a:xfrm>
            <a:off x="5565279" y="3046794"/>
            <a:ext cx="6048672" cy="0"/>
          </a:xfrm>
          <a:prstGeom prst="line">
            <a:avLst/>
          </a:prstGeom>
          <a:noFill/>
          <a:ln w="6350" cap="flat" cmpd="sng">
            <a:solidFill>
              <a:srgbClr val="1F497D"/>
            </a:solidFill>
            <a:bevel/>
            <a:headEnd/>
            <a:tailEnd/>
          </a:ln>
          <a:extLst>
            <a:ext uri="{909E8E84-426E-40DD-AFC4-6F175D3DCCD1}">
              <a14:hiddenFill xmlns:a14="http://schemas.microsoft.com/office/drawing/2010/main">
                <a:noFill/>
              </a14:hiddenFill>
            </a:ext>
          </a:extLst>
        </p:spPr>
        <p:txBody>
          <a:bodyPr/>
          <a:lstStyle/>
          <a:p>
            <a:endParaRPr lang="zh-CN" altLang="en-US" sz="266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7" name="Text Box 3"/>
          <p:cNvSpPr>
            <a:spLocks noChangeArrowheads="1"/>
          </p:cNvSpPr>
          <p:nvPr/>
        </p:nvSpPr>
        <p:spPr bwMode="auto">
          <a:xfrm>
            <a:off x="1052780" y="1732187"/>
            <a:ext cx="4176143" cy="417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0</a:t>
            </a:r>
            <a:r>
              <a:rPr lang="en-US" altLang="zh-CN" sz="26529"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a:t>
            </a:r>
            <a:endParaRPr lang="zh-CN" altLang="en-US" sz="26529"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endParaRPr>
          </a:p>
        </p:txBody>
      </p:sp>
      <p:sp>
        <p:nvSpPr>
          <p:cNvPr id="2" name="Text Box 3">
            <a:extLst>
              <a:ext uri="{FF2B5EF4-FFF2-40B4-BE49-F238E27FC236}">
                <a16:creationId xmlns:a16="http://schemas.microsoft.com/office/drawing/2014/main" id="{951B2101-01E5-4BDA-961F-B14667CFCE1C}"/>
              </a:ext>
            </a:extLst>
          </p:cNvPr>
          <p:cNvSpPr>
            <a:spLocks noChangeArrowheads="1"/>
          </p:cNvSpPr>
          <p:nvPr/>
        </p:nvSpPr>
        <p:spPr bwMode="auto">
          <a:xfrm>
            <a:off x="5485652" y="3177888"/>
            <a:ext cx="428835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4500"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2020</a:t>
            </a:r>
          </a:p>
          <a:p>
            <a:r>
              <a:rPr lang="zh-CN" altLang="en-US" sz="8000" b="1" dirty="0">
                <a:solidFill>
                  <a:srgbClr val="1F497D"/>
                </a:solidFill>
                <a:latin typeface="印品黑体" panose="00000500000000000000" pitchFamily="2" charset="-122"/>
                <a:ea typeface="方正正粗黑简体" panose="02000000000000000000" pitchFamily="2" charset="-122"/>
                <a:sym typeface="Arial" panose="020B0604020202020204" pitchFamily="34" charset="0"/>
              </a:rPr>
              <a:t>设计原理</a:t>
            </a:r>
          </a:p>
        </p:txBody>
      </p:sp>
    </p:spTree>
    <p:extLst>
      <p:ext uri="{BB962C8B-B14F-4D97-AF65-F5344CB8AC3E}">
        <p14:creationId xmlns:p14="http://schemas.microsoft.com/office/powerpoint/2010/main" val="979257200"/>
      </p:ext>
    </p:extLst>
  </p:cSld>
  <p:clrMapOvr>
    <a:masterClrMapping/>
  </p:clrMapOvr>
  <mc:AlternateContent xmlns:mc="http://schemas.openxmlformats.org/markup-compatibility/2006" xmlns:p14="http://schemas.microsoft.com/office/powerpoint/2010/main">
    <mc:Choice Requires="p14">
      <p:transition p14:dur="10" advTm="7305"/>
    </mc:Choice>
    <mc:Fallback xmlns="">
      <p:transition advTm="730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8679F7-8A2B-45C3-8557-BF4F49044C3C}"/>
              </a:ext>
            </a:extLst>
          </p:cNvPr>
          <p:cNvSpPr txBox="1"/>
          <p:nvPr/>
        </p:nvSpPr>
        <p:spPr>
          <a:xfrm>
            <a:off x="44310" y="997687"/>
            <a:ext cx="4224825" cy="523220"/>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数据来源：</a:t>
            </a:r>
            <a:r>
              <a:rPr lang="en-US" altLang="zh-CN" sz="2800" b="1" dirty="0">
                <a:solidFill>
                  <a:srgbClr val="1C4670"/>
                </a:solidFill>
                <a:ea typeface="印品黑体" panose="00000500000000000000" pitchFamily="2" charset="-122"/>
              </a:rPr>
              <a:t>Maxwell</a:t>
            </a:r>
            <a:r>
              <a:rPr lang="zh-CN" altLang="en-US" sz="2800" b="1" dirty="0">
                <a:solidFill>
                  <a:srgbClr val="1C4670"/>
                </a:solidFill>
                <a:ea typeface="印品黑体" panose="00000500000000000000" pitchFamily="2" charset="-122"/>
              </a:rPr>
              <a:t>仿真</a:t>
            </a:r>
            <a:endParaRPr lang="en-US" altLang="zh-CN" sz="2800" b="1" dirty="0">
              <a:solidFill>
                <a:srgbClr val="1C4670"/>
              </a:solidFill>
              <a:ea typeface="印品黑体" panose="00000500000000000000" pitchFamily="2" charset="-122"/>
            </a:endParaRPr>
          </a:p>
        </p:txBody>
      </p:sp>
      <p:grpSp>
        <p:nvGrpSpPr>
          <p:cNvPr id="77" name="组合 76">
            <a:extLst>
              <a:ext uri="{FF2B5EF4-FFF2-40B4-BE49-F238E27FC236}">
                <a16:creationId xmlns:a16="http://schemas.microsoft.com/office/drawing/2014/main" id="{CD97E323-5DEF-481E-BAAB-4AA84171506E}"/>
              </a:ext>
            </a:extLst>
          </p:cNvPr>
          <p:cNvGrpSpPr/>
          <p:nvPr/>
        </p:nvGrpSpPr>
        <p:grpSpPr>
          <a:xfrm>
            <a:off x="-12427" y="-171122"/>
            <a:ext cx="12858750" cy="1210398"/>
            <a:chOff x="-12427" y="-171122"/>
            <a:chExt cx="12858750" cy="1210398"/>
          </a:xfrm>
        </p:grpSpPr>
        <p:grpSp>
          <p:nvGrpSpPr>
            <p:cNvPr id="78" name="组合 77">
              <a:extLst>
                <a:ext uri="{FF2B5EF4-FFF2-40B4-BE49-F238E27FC236}">
                  <a16:creationId xmlns:a16="http://schemas.microsoft.com/office/drawing/2014/main" id="{E255F7F1-B401-47ED-A4FC-4223CEE2790F}"/>
                </a:ext>
              </a:extLst>
            </p:cNvPr>
            <p:cNvGrpSpPr/>
            <p:nvPr/>
          </p:nvGrpSpPr>
          <p:grpSpPr>
            <a:xfrm>
              <a:off x="-12427" y="-171122"/>
              <a:ext cx="12858750" cy="1210398"/>
              <a:chOff x="-12427" y="-171122"/>
              <a:chExt cx="12858750" cy="1210398"/>
            </a:xfrm>
          </p:grpSpPr>
          <p:sp>
            <p:nvSpPr>
              <p:cNvPr id="80" name="矩形 79">
                <a:extLst>
                  <a:ext uri="{FF2B5EF4-FFF2-40B4-BE49-F238E27FC236}">
                    <a16:creationId xmlns:a16="http://schemas.microsoft.com/office/drawing/2014/main" id="{381AF134-D611-4F5A-96C9-41D65DCBD2A4}"/>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文本框 80">
                <a:extLst>
                  <a:ext uri="{FF2B5EF4-FFF2-40B4-BE49-F238E27FC236}">
                    <a16:creationId xmlns:a16="http://schemas.microsoft.com/office/drawing/2014/main" id="{8C5C4616-DF9F-4BB9-AB25-D54A563B16FC}"/>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82" name="文本框 81">
                <a:extLst>
                  <a:ext uri="{FF2B5EF4-FFF2-40B4-BE49-F238E27FC236}">
                    <a16:creationId xmlns:a16="http://schemas.microsoft.com/office/drawing/2014/main" id="{27851BF3-4243-487B-A9EA-452272E43F16}"/>
                  </a:ext>
                </a:extLst>
              </p:cNvPr>
              <p:cNvSpPr txBox="1"/>
              <p:nvPr/>
            </p:nvSpPr>
            <p:spPr>
              <a:xfrm>
                <a:off x="5716968"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设计原理</a:t>
                </a:r>
              </a:p>
            </p:txBody>
          </p:sp>
          <p:sp>
            <p:nvSpPr>
              <p:cNvPr id="83" name="文本框 82">
                <a:extLst>
                  <a:ext uri="{FF2B5EF4-FFF2-40B4-BE49-F238E27FC236}">
                    <a16:creationId xmlns:a16="http://schemas.microsoft.com/office/drawing/2014/main" id="{C38CE66E-2289-4ED2-904E-B11764706B50}"/>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84" name="图片 83">
                <a:extLst>
                  <a:ext uri="{FF2B5EF4-FFF2-40B4-BE49-F238E27FC236}">
                    <a16:creationId xmlns:a16="http://schemas.microsoft.com/office/drawing/2014/main" id="{B3EE0AE9-7C0C-4423-91F4-6A9E07E57C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79" name="文本框 78">
              <a:extLst>
                <a:ext uri="{FF2B5EF4-FFF2-40B4-BE49-F238E27FC236}">
                  <a16:creationId xmlns:a16="http://schemas.microsoft.com/office/drawing/2014/main" id="{147E5E92-B1F2-4B30-8D6E-B432CCDB64CC}"/>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pic>
        <p:nvPicPr>
          <p:cNvPr id="7" name="图片 6">
            <a:extLst>
              <a:ext uri="{FF2B5EF4-FFF2-40B4-BE49-F238E27FC236}">
                <a16:creationId xmlns:a16="http://schemas.microsoft.com/office/drawing/2014/main" id="{CA7C8181-12BE-4888-8970-300EFC51C533}"/>
              </a:ext>
            </a:extLst>
          </p:cNvPr>
          <p:cNvPicPr>
            <a:picLocks noChangeAspect="1"/>
          </p:cNvPicPr>
          <p:nvPr/>
        </p:nvPicPr>
        <p:blipFill>
          <a:blip r:embed="rId5"/>
          <a:stretch>
            <a:fillRect/>
          </a:stretch>
        </p:blipFill>
        <p:spPr>
          <a:xfrm>
            <a:off x="841640" y="1536763"/>
            <a:ext cx="5575308" cy="2980282"/>
          </a:xfrm>
          <a:prstGeom prst="rect">
            <a:avLst/>
          </a:prstGeom>
        </p:spPr>
      </p:pic>
      <p:sp>
        <p:nvSpPr>
          <p:cNvPr id="8" name="文本框 7">
            <a:extLst>
              <a:ext uri="{FF2B5EF4-FFF2-40B4-BE49-F238E27FC236}">
                <a16:creationId xmlns:a16="http://schemas.microsoft.com/office/drawing/2014/main" id="{7D873119-76E1-4546-AC6B-DDF51848040C}"/>
              </a:ext>
            </a:extLst>
          </p:cNvPr>
          <p:cNvSpPr txBox="1"/>
          <p:nvPr/>
        </p:nvSpPr>
        <p:spPr>
          <a:xfrm>
            <a:off x="7381480" y="1522252"/>
            <a:ext cx="1938238" cy="800219"/>
          </a:xfrm>
          <a:prstGeom prst="rect">
            <a:avLst/>
          </a:prstGeom>
          <a:noFill/>
        </p:spPr>
        <p:txBody>
          <a:bodyPr wrap="square" rtlCol="0">
            <a:spAutoFit/>
          </a:bodyPr>
          <a:lstStyle/>
          <a:p>
            <a:pPr marL="342900" indent="-342900">
              <a:buAutoNum type="arabicPeriod"/>
            </a:pPr>
            <a:r>
              <a:rPr lang="zh-CN" altLang="en-US" b="1" dirty="0">
                <a:solidFill>
                  <a:srgbClr val="333333"/>
                </a:solidFill>
                <a:latin typeface="PingFang SC"/>
              </a:rPr>
              <a:t>正常状态</a:t>
            </a:r>
            <a:endParaRPr lang="en-US" altLang="zh-CN" b="1" dirty="0">
              <a:solidFill>
                <a:srgbClr val="333333"/>
              </a:solidFill>
              <a:latin typeface="PingFang SC"/>
            </a:endParaRPr>
          </a:p>
          <a:p>
            <a:r>
              <a:rPr lang="zh-CN" altLang="en-US" sz="1400" dirty="0"/>
              <a:t>完好电机模型额定负载下的三相电流信号</a:t>
            </a:r>
            <a:endParaRPr lang="en-US" altLang="zh-CN" sz="1400" dirty="0"/>
          </a:p>
        </p:txBody>
      </p:sp>
      <p:sp>
        <p:nvSpPr>
          <p:cNvPr id="9" name="文本框 8">
            <a:extLst>
              <a:ext uri="{FF2B5EF4-FFF2-40B4-BE49-F238E27FC236}">
                <a16:creationId xmlns:a16="http://schemas.microsoft.com/office/drawing/2014/main" id="{271CD84F-1C04-418B-9841-22DBBD0A5288}"/>
              </a:ext>
            </a:extLst>
          </p:cNvPr>
          <p:cNvSpPr txBox="1"/>
          <p:nvPr/>
        </p:nvSpPr>
        <p:spPr>
          <a:xfrm>
            <a:off x="7439593" y="2623084"/>
            <a:ext cx="1618892" cy="800219"/>
          </a:xfrm>
          <a:prstGeom prst="rect">
            <a:avLst/>
          </a:prstGeom>
          <a:noFill/>
        </p:spPr>
        <p:txBody>
          <a:bodyPr wrap="square" rtlCol="0">
            <a:spAutoFit/>
          </a:bodyPr>
          <a:lstStyle/>
          <a:p>
            <a:r>
              <a:rPr lang="en-US" altLang="zh-CN" b="1" dirty="0">
                <a:solidFill>
                  <a:srgbClr val="333333"/>
                </a:solidFill>
                <a:latin typeface="PingFang SC"/>
              </a:rPr>
              <a:t>2.   </a:t>
            </a:r>
            <a:r>
              <a:rPr lang="zh-CN" altLang="en-US" b="1" dirty="0">
                <a:solidFill>
                  <a:srgbClr val="333333"/>
                </a:solidFill>
                <a:latin typeface="PingFang SC"/>
              </a:rPr>
              <a:t>断条状态</a:t>
            </a:r>
            <a:endParaRPr lang="en-US" altLang="zh-CN" b="1" dirty="0">
              <a:solidFill>
                <a:srgbClr val="333333"/>
              </a:solidFill>
              <a:latin typeface="PingFang SC"/>
            </a:endParaRPr>
          </a:p>
          <a:p>
            <a:r>
              <a:rPr lang="zh-CN" altLang="en-US" sz="1400" dirty="0"/>
              <a:t>设置导条电导率</a:t>
            </a:r>
            <a:r>
              <a:rPr lang="en-US" altLang="zh-CN" sz="1400" dirty="0"/>
              <a:t>2siemens/s</a:t>
            </a:r>
          </a:p>
        </p:txBody>
      </p:sp>
      <p:sp>
        <p:nvSpPr>
          <p:cNvPr id="11" name="文本框 10">
            <a:extLst>
              <a:ext uri="{FF2B5EF4-FFF2-40B4-BE49-F238E27FC236}">
                <a16:creationId xmlns:a16="http://schemas.microsoft.com/office/drawing/2014/main" id="{1ACB09E0-4D32-4C7E-B702-AB84CDFB7C97}"/>
              </a:ext>
            </a:extLst>
          </p:cNvPr>
          <p:cNvSpPr txBox="1"/>
          <p:nvPr/>
        </p:nvSpPr>
        <p:spPr>
          <a:xfrm>
            <a:off x="7571313" y="3901492"/>
            <a:ext cx="2573891" cy="1231106"/>
          </a:xfrm>
          <a:prstGeom prst="rect">
            <a:avLst/>
          </a:prstGeom>
          <a:noFill/>
        </p:spPr>
        <p:txBody>
          <a:bodyPr wrap="square" rtlCol="0">
            <a:spAutoFit/>
          </a:bodyPr>
          <a:lstStyle/>
          <a:p>
            <a:r>
              <a:rPr lang="en-US" altLang="zh-CN" b="1" dirty="0">
                <a:solidFill>
                  <a:srgbClr val="333333"/>
                </a:solidFill>
                <a:latin typeface="PingFang SC"/>
              </a:rPr>
              <a:t>3.   </a:t>
            </a:r>
            <a:r>
              <a:rPr lang="zh-CN" altLang="en-US" b="1" dirty="0">
                <a:solidFill>
                  <a:srgbClr val="333333"/>
                </a:solidFill>
                <a:latin typeface="PingFang SC"/>
              </a:rPr>
              <a:t>匝间短路</a:t>
            </a:r>
            <a:endParaRPr lang="en-US" altLang="zh-CN" b="1" dirty="0">
              <a:solidFill>
                <a:srgbClr val="333333"/>
              </a:solidFill>
              <a:latin typeface="PingFang SC"/>
            </a:endParaRPr>
          </a:p>
          <a:p>
            <a:r>
              <a:rPr lang="zh-CN" altLang="en-US" sz="1400" dirty="0"/>
              <a:t>利用 </a:t>
            </a:r>
            <a:r>
              <a:rPr lang="en-US" altLang="zh-CN" sz="1400" dirty="0"/>
              <a:t>Circuit Editor </a:t>
            </a:r>
            <a:r>
              <a:rPr lang="zh-CN" altLang="en-US" sz="1400" dirty="0"/>
              <a:t>模块搭建电机的外电路，其作用是将控 制、激励等环节以电路的形式提供给有限元模型</a:t>
            </a:r>
            <a:endParaRPr lang="en-US" altLang="zh-CN" sz="1400" b="1" dirty="0">
              <a:solidFill>
                <a:srgbClr val="1C4670"/>
              </a:solidFill>
              <a:ea typeface="印品黑体" panose="00000500000000000000" pitchFamily="2" charset="-122"/>
            </a:endParaRPr>
          </a:p>
        </p:txBody>
      </p:sp>
      <p:pic>
        <p:nvPicPr>
          <p:cNvPr id="13" name="图片 12">
            <a:extLst>
              <a:ext uri="{FF2B5EF4-FFF2-40B4-BE49-F238E27FC236}">
                <a16:creationId xmlns:a16="http://schemas.microsoft.com/office/drawing/2014/main" id="{31F0B313-8230-4179-A3A8-DDD379433531}"/>
              </a:ext>
            </a:extLst>
          </p:cNvPr>
          <p:cNvPicPr>
            <a:picLocks noChangeAspect="1"/>
          </p:cNvPicPr>
          <p:nvPr/>
        </p:nvPicPr>
        <p:blipFill>
          <a:blip r:embed="rId6"/>
          <a:stretch>
            <a:fillRect/>
          </a:stretch>
        </p:blipFill>
        <p:spPr>
          <a:xfrm>
            <a:off x="7571313" y="5370423"/>
            <a:ext cx="4547465" cy="2006539"/>
          </a:xfrm>
          <a:prstGeom prst="rect">
            <a:avLst/>
          </a:prstGeom>
        </p:spPr>
      </p:pic>
      <p:pic>
        <p:nvPicPr>
          <p:cNvPr id="15" name="图片 14">
            <a:extLst>
              <a:ext uri="{FF2B5EF4-FFF2-40B4-BE49-F238E27FC236}">
                <a16:creationId xmlns:a16="http://schemas.microsoft.com/office/drawing/2014/main" id="{6252AF87-59AE-4A55-B045-5E0B2B08F3B8}"/>
              </a:ext>
            </a:extLst>
          </p:cNvPr>
          <p:cNvPicPr>
            <a:picLocks noChangeAspect="1"/>
          </p:cNvPicPr>
          <p:nvPr/>
        </p:nvPicPr>
        <p:blipFill>
          <a:blip r:embed="rId7"/>
          <a:stretch>
            <a:fillRect/>
          </a:stretch>
        </p:blipFill>
        <p:spPr>
          <a:xfrm>
            <a:off x="9775305" y="1520907"/>
            <a:ext cx="2353003" cy="1181265"/>
          </a:xfrm>
          <a:prstGeom prst="rect">
            <a:avLst/>
          </a:prstGeom>
        </p:spPr>
      </p:pic>
      <p:pic>
        <p:nvPicPr>
          <p:cNvPr id="17" name="图片 16">
            <a:extLst>
              <a:ext uri="{FF2B5EF4-FFF2-40B4-BE49-F238E27FC236}">
                <a16:creationId xmlns:a16="http://schemas.microsoft.com/office/drawing/2014/main" id="{D7F23EFD-D2A2-4E88-8DD2-90CF9EF6BA40}"/>
              </a:ext>
            </a:extLst>
          </p:cNvPr>
          <p:cNvPicPr>
            <a:picLocks noChangeAspect="1"/>
          </p:cNvPicPr>
          <p:nvPr/>
        </p:nvPicPr>
        <p:blipFill>
          <a:blip r:embed="rId8"/>
          <a:stretch>
            <a:fillRect/>
          </a:stretch>
        </p:blipFill>
        <p:spPr>
          <a:xfrm>
            <a:off x="706386" y="4611873"/>
            <a:ext cx="6624159" cy="2621530"/>
          </a:xfrm>
          <a:prstGeom prst="rect">
            <a:avLst/>
          </a:prstGeom>
        </p:spPr>
      </p:pic>
    </p:spTree>
    <p:custDataLst>
      <p:tags r:id="rId1"/>
    </p:custDataLst>
    <p:extLst>
      <p:ext uri="{BB962C8B-B14F-4D97-AF65-F5344CB8AC3E}">
        <p14:creationId xmlns:p14="http://schemas.microsoft.com/office/powerpoint/2010/main" val="2176931088"/>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8679F7-8A2B-45C3-8557-BF4F49044C3C}"/>
              </a:ext>
            </a:extLst>
          </p:cNvPr>
          <p:cNvSpPr txBox="1"/>
          <p:nvPr/>
        </p:nvSpPr>
        <p:spPr>
          <a:xfrm>
            <a:off x="233437" y="1059710"/>
            <a:ext cx="3391727" cy="954107"/>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信号分析方法：</a:t>
            </a:r>
            <a:endParaRPr lang="en-US" altLang="zh-CN" sz="2800" b="1" dirty="0">
              <a:solidFill>
                <a:srgbClr val="1C4670"/>
              </a:solidFill>
              <a:ea typeface="印品黑体" panose="00000500000000000000" pitchFamily="2" charset="-122"/>
            </a:endParaRPr>
          </a:p>
          <a:p>
            <a:r>
              <a:rPr lang="en-US" altLang="zh-CN" sz="2800" b="1" dirty="0">
                <a:solidFill>
                  <a:srgbClr val="1C4670"/>
                </a:solidFill>
                <a:ea typeface="印品黑体" panose="00000500000000000000" pitchFamily="2" charset="-122"/>
              </a:rPr>
              <a:t>Park</a:t>
            </a:r>
            <a:r>
              <a:rPr lang="zh-CN" altLang="en-US" sz="2800" b="1" dirty="0">
                <a:solidFill>
                  <a:srgbClr val="1C4670"/>
                </a:solidFill>
                <a:ea typeface="印品黑体" panose="00000500000000000000" pitchFamily="2" charset="-122"/>
              </a:rPr>
              <a:t>矢量图</a:t>
            </a:r>
            <a:endParaRPr lang="en-US" altLang="zh-CN" sz="2800" b="1" dirty="0">
              <a:solidFill>
                <a:srgbClr val="1C4670"/>
              </a:solidFill>
              <a:ea typeface="印品黑体" panose="00000500000000000000" pitchFamily="2" charset="-122"/>
            </a:endParaRPr>
          </a:p>
        </p:txBody>
      </p:sp>
      <p:pic>
        <p:nvPicPr>
          <p:cNvPr id="30" name="图片 29">
            <a:extLst>
              <a:ext uri="{FF2B5EF4-FFF2-40B4-BE49-F238E27FC236}">
                <a16:creationId xmlns:a16="http://schemas.microsoft.com/office/drawing/2014/main" id="{0F3E9141-5B1E-45F3-9BC6-1AEEC615DA81}"/>
              </a:ext>
            </a:extLst>
          </p:cNvPr>
          <p:cNvPicPr>
            <a:picLocks noChangeAspect="1"/>
          </p:cNvPicPr>
          <p:nvPr/>
        </p:nvPicPr>
        <p:blipFill>
          <a:blip r:embed="rId4"/>
          <a:stretch>
            <a:fillRect/>
          </a:stretch>
        </p:blipFill>
        <p:spPr>
          <a:xfrm>
            <a:off x="392746" y="2616541"/>
            <a:ext cx="5819386" cy="985069"/>
          </a:xfrm>
          <a:prstGeom prst="rect">
            <a:avLst/>
          </a:prstGeom>
        </p:spPr>
      </p:pic>
      <p:pic>
        <p:nvPicPr>
          <p:cNvPr id="3072" name="图片 3071">
            <a:extLst>
              <a:ext uri="{FF2B5EF4-FFF2-40B4-BE49-F238E27FC236}">
                <a16:creationId xmlns:a16="http://schemas.microsoft.com/office/drawing/2014/main" id="{007B4147-3451-42A3-B64A-464BC0D1ABAB}"/>
              </a:ext>
            </a:extLst>
          </p:cNvPr>
          <p:cNvPicPr>
            <a:picLocks noChangeAspect="1"/>
          </p:cNvPicPr>
          <p:nvPr/>
        </p:nvPicPr>
        <p:blipFill>
          <a:blip r:embed="rId5"/>
          <a:stretch>
            <a:fillRect/>
          </a:stretch>
        </p:blipFill>
        <p:spPr>
          <a:xfrm>
            <a:off x="416963" y="4337999"/>
            <a:ext cx="3759107" cy="985070"/>
          </a:xfrm>
          <a:prstGeom prst="rect">
            <a:avLst/>
          </a:prstGeom>
        </p:spPr>
      </p:pic>
      <p:pic>
        <p:nvPicPr>
          <p:cNvPr id="3075" name="图片 3074">
            <a:extLst>
              <a:ext uri="{FF2B5EF4-FFF2-40B4-BE49-F238E27FC236}">
                <a16:creationId xmlns:a16="http://schemas.microsoft.com/office/drawing/2014/main" id="{B8DAE969-113F-47CC-A54C-F4ED74018F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2618" y="1309993"/>
            <a:ext cx="1759077" cy="1759077"/>
          </a:xfrm>
          <a:prstGeom prst="rect">
            <a:avLst/>
          </a:prstGeom>
        </p:spPr>
      </p:pic>
      <p:pic>
        <p:nvPicPr>
          <p:cNvPr id="3077" name="图片 3076">
            <a:extLst>
              <a:ext uri="{FF2B5EF4-FFF2-40B4-BE49-F238E27FC236}">
                <a16:creationId xmlns:a16="http://schemas.microsoft.com/office/drawing/2014/main" id="{6015471E-BDBC-4DCC-A543-785BDD67EB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2617" y="2977900"/>
            <a:ext cx="1759077" cy="1759077"/>
          </a:xfrm>
          <a:prstGeom prst="rect">
            <a:avLst/>
          </a:prstGeom>
        </p:spPr>
      </p:pic>
      <p:pic>
        <p:nvPicPr>
          <p:cNvPr id="3081" name="图片 3080">
            <a:extLst>
              <a:ext uri="{FF2B5EF4-FFF2-40B4-BE49-F238E27FC236}">
                <a16:creationId xmlns:a16="http://schemas.microsoft.com/office/drawing/2014/main" id="{3512D448-221C-4866-9C05-AA25FCE76D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2617" y="4795784"/>
            <a:ext cx="1759077" cy="1759077"/>
          </a:xfrm>
          <a:prstGeom prst="rect">
            <a:avLst/>
          </a:prstGeom>
        </p:spPr>
      </p:pic>
      <p:pic>
        <p:nvPicPr>
          <p:cNvPr id="3083" name="图片 3082">
            <a:extLst>
              <a:ext uri="{FF2B5EF4-FFF2-40B4-BE49-F238E27FC236}">
                <a16:creationId xmlns:a16="http://schemas.microsoft.com/office/drawing/2014/main" id="{2264C614-0A0B-42B6-8B80-49C20CD29F85}"/>
              </a:ext>
            </a:extLst>
          </p:cNvPr>
          <p:cNvPicPr>
            <a:picLocks noChangeAspect="1"/>
          </p:cNvPicPr>
          <p:nvPr/>
        </p:nvPicPr>
        <p:blipFill>
          <a:blip r:embed="rId9"/>
          <a:stretch>
            <a:fillRect/>
          </a:stretch>
        </p:blipFill>
        <p:spPr>
          <a:xfrm>
            <a:off x="441060" y="5788254"/>
            <a:ext cx="2638618" cy="552644"/>
          </a:xfrm>
          <a:prstGeom prst="rect">
            <a:avLst/>
          </a:prstGeom>
        </p:spPr>
      </p:pic>
      <p:pic>
        <p:nvPicPr>
          <p:cNvPr id="3087" name="图片 3086">
            <a:extLst>
              <a:ext uri="{FF2B5EF4-FFF2-40B4-BE49-F238E27FC236}">
                <a16:creationId xmlns:a16="http://schemas.microsoft.com/office/drawing/2014/main" id="{C464FF53-FE87-4A56-886D-4827D6AB0B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59066" y="4811635"/>
            <a:ext cx="4002938" cy="1759078"/>
          </a:xfrm>
          <a:prstGeom prst="rect">
            <a:avLst/>
          </a:prstGeom>
        </p:spPr>
      </p:pic>
      <p:pic>
        <p:nvPicPr>
          <p:cNvPr id="3089" name="图片 3088">
            <a:extLst>
              <a:ext uri="{FF2B5EF4-FFF2-40B4-BE49-F238E27FC236}">
                <a16:creationId xmlns:a16="http://schemas.microsoft.com/office/drawing/2014/main" id="{6789C417-43D3-4809-9CAC-54C2A9C0C90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31432" y="3069070"/>
            <a:ext cx="4030571" cy="1667907"/>
          </a:xfrm>
          <a:prstGeom prst="rect">
            <a:avLst/>
          </a:prstGeom>
        </p:spPr>
      </p:pic>
      <p:pic>
        <p:nvPicPr>
          <p:cNvPr id="3091" name="图片 3090">
            <a:extLst>
              <a:ext uri="{FF2B5EF4-FFF2-40B4-BE49-F238E27FC236}">
                <a16:creationId xmlns:a16="http://schemas.microsoft.com/office/drawing/2014/main" id="{2F4A7183-D2CF-446B-8617-73086005EE9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0441" y="1309993"/>
            <a:ext cx="4131562" cy="1700270"/>
          </a:xfrm>
          <a:prstGeom prst="rect">
            <a:avLst/>
          </a:prstGeom>
        </p:spPr>
      </p:pic>
      <p:sp>
        <p:nvSpPr>
          <p:cNvPr id="3092" name="文本框 3091">
            <a:extLst>
              <a:ext uri="{FF2B5EF4-FFF2-40B4-BE49-F238E27FC236}">
                <a16:creationId xmlns:a16="http://schemas.microsoft.com/office/drawing/2014/main" id="{97ED714E-AD3A-4066-8FC2-5E8DDF21B9FE}"/>
              </a:ext>
            </a:extLst>
          </p:cNvPr>
          <p:cNvSpPr txBox="1"/>
          <p:nvPr/>
        </p:nvSpPr>
        <p:spPr>
          <a:xfrm>
            <a:off x="9619090" y="2855773"/>
            <a:ext cx="1357378" cy="307777"/>
          </a:xfrm>
          <a:prstGeom prst="rect">
            <a:avLst/>
          </a:prstGeom>
          <a:noFill/>
        </p:spPr>
        <p:txBody>
          <a:bodyPr wrap="square" rtlCol="0">
            <a:spAutoFit/>
          </a:bodyPr>
          <a:lstStyle/>
          <a:p>
            <a:r>
              <a:rPr lang="zh-CN" altLang="en-US" sz="1400" b="1" dirty="0">
                <a:solidFill>
                  <a:srgbClr val="1C4670"/>
                </a:solidFill>
                <a:ea typeface="印品黑体" panose="00000500000000000000" pitchFamily="2" charset="-122"/>
              </a:rPr>
              <a:t>正常状态</a:t>
            </a:r>
            <a:endParaRPr lang="en-US" altLang="zh-CN" sz="1400" b="1" dirty="0">
              <a:solidFill>
                <a:srgbClr val="1C4670"/>
              </a:solidFill>
              <a:ea typeface="印品黑体" panose="00000500000000000000" pitchFamily="2" charset="-122"/>
            </a:endParaRPr>
          </a:p>
        </p:txBody>
      </p:sp>
      <p:sp>
        <p:nvSpPr>
          <p:cNvPr id="3093" name="文本框 3092">
            <a:extLst>
              <a:ext uri="{FF2B5EF4-FFF2-40B4-BE49-F238E27FC236}">
                <a16:creationId xmlns:a16="http://schemas.microsoft.com/office/drawing/2014/main" id="{080CBE9B-81E7-4CA6-9EC5-20546D1F4344}"/>
              </a:ext>
            </a:extLst>
          </p:cNvPr>
          <p:cNvSpPr txBox="1"/>
          <p:nvPr/>
        </p:nvSpPr>
        <p:spPr>
          <a:xfrm>
            <a:off x="9631486" y="4657746"/>
            <a:ext cx="1357378" cy="307777"/>
          </a:xfrm>
          <a:prstGeom prst="rect">
            <a:avLst/>
          </a:prstGeom>
          <a:noFill/>
        </p:spPr>
        <p:txBody>
          <a:bodyPr wrap="square" rtlCol="0">
            <a:spAutoFit/>
          </a:bodyPr>
          <a:lstStyle/>
          <a:p>
            <a:r>
              <a:rPr lang="zh-CN" altLang="en-US" sz="1400" b="1" dirty="0">
                <a:solidFill>
                  <a:srgbClr val="1C4670"/>
                </a:solidFill>
                <a:ea typeface="印品黑体" panose="00000500000000000000" pitchFamily="2" charset="-122"/>
              </a:rPr>
              <a:t>断条两根</a:t>
            </a:r>
            <a:endParaRPr lang="en-US" altLang="zh-CN" sz="1400" b="1" dirty="0">
              <a:solidFill>
                <a:srgbClr val="1C4670"/>
              </a:solidFill>
              <a:ea typeface="印品黑体" panose="00000500000000000000" pitchFamily="2" charset="-122"/>
            </a:endParaRPr>
          </a:p>
        </p:txBody>
      </p:sp>
      <p:sp>
        <p:nvSpPr>
          <p:cNvPr id="3094" name="文本框 3093">
            <a:extLst>
              <a:ext uri="{FF2B5EF4-FFF2-40B4-BE49-F238E27FC236}">
                <a16:creationId xmlns:a16="http://schemas.microsoft.com/office/drawing/2014/main" id="{1203B862-012B-42F5-9B02-91A1A38F4610}"/>
              </a:ext>
            </a:extLst>
          </p:cNvPr>
          <p:cNvSpPr txBox="1"/>
          <p:nvPr/>
        </p:nvSpPr>
        <p:spPr>
          <a:xfrm>
            <a:off x="9621504" y="6583485"/>
            <a:ext cx="1505126" cy="307777"/>
          </a:xfrm>
          <a:prstGeom prst="rect">
            <a:avLst/>
          </a:prstGeom>
          <a:noFill/>
        </p:spPr>
        <p:txBody>
          <a:bodyPr wrap="square" rtlCol="0">
            <a:spAutoFit/>
          </a:bodyPr>
          <a:lstStyle/>
          <a:p>
            <a:r>
              <a:rPr lang="zh-CN" altLang="en-US" sz="1400" b="1" dirty="0">
                <a:solidFill>
                  <a:srgbClr val="1C4670"/>
                </a:solidFill>
                <a:ea typeface="印品黑体" panose="00000500000000000000" pitchFamily="2" charset="-122"/>
              </a:rPr>
              <a:t>匝间短路</a:t>
            </a:r>
            <a:r>
              <a:rPr lang="en-US" altLang="zh-CN" sz="1400" b="1" dirty="0">
                <a:solidFill>
                  <a:srgbClr val="1C4670"/>
                </a:solidFill>
                <a:ea typeface="印品黑体" panose="00000500000000000000" pitchFamily="2" charset="-122"/>
              </a:rPr>
              <a:t>10</a:t>
            </a:r>
            <a:r>
              <a:rPr lang="zh-CN" altLang="en-US" sz="1400" b="1" dirty="0">
                <a:solidFill>
                  <a:srgbClr val="1C4670"/>
                </a:solidFill>
                <a:ea typeface="印品黑体" panose="00000500000000000000" pitchFamily="2" charset="-122"/>
              </a:rPr>
              <a:t>绕组</a:t>
            </a:r>
            <a:endParaRPr lang="en-US" altLang="zh-CN" sz="1400" b="1" dirty="0">
              <a:solidFill>
                <a:srgbClr val="1C4670"/>
              </a:solidFill>
              <a:ea typeface="印品黑体" panose="00000500000000000000" pitchFamily="2" charset="-122"/>
            </a:endParaRPr>
          </a:p>
        </p:txBody>
      </p:sp>
      <p:sp>
        <p:nvSpPr>
          <p:cNvPr id="3095" name="文本框 3094">
            <a:extLst>
              <a:ext uri="{FF2B5EF4-FFF2-40B4-BE49-F238E27FC236}">
                <a16:creationId xmlns:a16="http://schemas.microsoft.com/office/drawing/2014/main" id="{2382BC5E-41B2-411C-966B-BDEF8DB63662}"/>
              </a:ext>
            </a:extLst>
          </p:cNvPr>
          <p:cNvSpPr txBox="1"/>
          <p:nvPr/>
        </p:nvSpPr>
        <p:spPr>
          <a:xfrm>
            <a:off x="392746" y="2134276"/>
            <a:ext cx="1357378" cy="307777"/>
          </a:xfrm>
          <a:prstGeom prst="rect">
            <a:avLst/>
          </a:prstGeom>
          <a:noFill/>
        </p:spPr>
        <p:txBody>
          <a:bodyPr wrap="square" rtlCol="0">
            <a:spAutoFit/>
          </a:bodyPr>
          <a:lstStyle/>
          <a:p>
            <a:r>
              <a:rPr lang="en-US" altLang="zh-CN" sz="1400" b="1" dirty="0">
                <a:solidFill>
                  <a:srgbClr val="1C4670"/>
                </a:solidFill>
                <a:ea typeface="印品黑体" panose="00000500000000000000" pitchFamily="2" charset="-122"/>
              </a:rPr>
              <a:t>Park</a:t>
            </a:r>
            <a:r>
              <a:rPr lang="zh-CN" altLang="en-US" sz="1400" b="1" dirty="0">
                <a:solidFill>
                  <a:srgbClr val="1C4670"/>
                </a:solidFill>
                <a:ea typeface="印品黑体" panose="00000500000000000000" pitchFamily="2" charset="-122"/>
              </a:rPr>
              <a:t>分解</a:t>
            </a:r>
            <a:endParaRPr lang="en-US" altLang="zh-CN" sz="1400" b="1" dirty="0">
              <a:solidFill>
                <a:srgbClr val="1C4670"/>
              </a:solidFill>
              <a:ea typeface="印品黑体" panose="00000500000000000000" pitchFamily="2" charset="-122"/>
            </a:endParaRPr>
          </a:p>
        </p:txBody>
      </p:sp>
      <p:sp>
        <p:nvSpPr>
          <p:cNvPr id="3096" name="文本框 3095">
            <a:extLst>
              <a:ext uri="{FF2B5EF4-FFF2-40B4-BE49-F238E27FC236}">
                <a16:creationId xmlns:a16="http://schemas.microsoft.com/office/drawing/2014/main" id="{7402C00A-4E45-411B-9ED7-AD72EAE94DF1}"/>
              </a:ext>
            </a:extLst>
          </p:cNvPr>
          <p:cNvSpPr txBox="1"/>
          <p:nvPr/>
        </p:nvSpPr>
        <p:spPr>
          <a:xfrm>
            <a:off x="392746" y="3734837"/>
            <a:ext cx="1357378" cy="307777"/>
          </a:xfrm>
          <a:prstGeom prst="rect">
            <a:avLst/>
          </a:prstGeom>
          <a:noFill/>
        </p:spPr>
        <p:txBody>
          <a:bodyPr wrap="square" rtlCol="0">
            <a:spAutoFit/>
          </a:bodyPr>
          <a:lstStyle/>
          <a:p>
            <a:r>
              <a:rPr lang="zh-CN" altLang="en-US" sz="1400" b="1" dirty="0">
                <a:solidFill>
                  <a:srgbClr val="1C4670"/>
                </a:solidFill>
                <a:ea typeface="印品黑体" panose="00000500000000000000" pitchFamily="2" charset="-122"/>
              </a:rPr>
              <a:t>正常运行情况</a:t>
            </a:r>
            <a:endParaRPr lang="en-US" altLang="zh-CN" sz="1400" b="1" dirty="0">
              <a:solidFill>
                <a:srgbClr val="1C4670"/>
              </a:solidFill>
              <a:ea typeface="印品黑体" panose="00000500000000000000" pitchFamily="2" charset="-122"/>
            </a:endParaRPr>
          </a:p>
        </p:txBody>
      </p:sp>
      <p:sp>
        <p:nvSpPr>
          <p:cNvPr id="3097" name="箭头: 右 3096">
            <a:extLst>
              <a:ext uri="{FF2B5EF4-FFF2-40B4-BE49-F238E27FC236}">
                <a16:creationId xmlns:a16="http://schemas.microsoft.com/office/drawing/2014/main" id="{90B1B6D9-63EC-47C1-A259-CCB3DC001DE7}"/>
              </a:ext>
            </a:extLst>
          </p:cNvPr>
          <p:cNvSpPr/>
          <p:nvPr/>
        </p:nvSpPr>
        <p:spPr>
          <a:xfrm>
            <a:off x="3791223" y="5920581"/>
            <a:ext cx="360630" cy="308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8" name="椭圆 3097">
            <a:extLst>
              <a:ext uri="{FF2B5EF4-FFF2-40B4-BE49-F238E27FC236}">
                <a16:creationId xmlns:a16="http://schemas.microsoft.com/office/drawing/2014/main" id="{8E1B4F1A-1E0A-43A5-8D17-2DADD56B2F2E}"/>
              </a:ext>
            </a:extLst>
          </p:cNvPr>
          <p:cNvSpPr/>
          <p:nvPr/>
        </p:nvSpPr>
        <p:spPr>
          <a:xfrm>
            <a:off x="4421403" y="5449573"/>
            <a:ext cx="1115730" cy="1105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圆形</a:t>
            </a:r>
          </a:p>
        </p:txBody>
      </p:sp>
      <p:grpSp>
        <p:nvGrpSpPr>
          <p:cNvPr id="77" name="组合 76">
            <a:extLst>
              <a:ext uri="{FF2B5EF4-FFF2-40B4-BE49-F238E27FC236}">
                <a16:creationId xmlns:a16="http://schemas.microsoft.com/office/drawing/2014/main" id="{CD97E323-5DEF-481E-BAAB-4AA84171506E}"/>
              </a:ext>
            </a:extLst>
          </p:cNvPr>
          <p:cNvGrpSpPr/>
          <p:nvPr/>
        </p:nvGrpSpPr>
        <p:grpSpPr>
          <a:xfrm>
            <a:off x="-12427" y="-171122"/>
            <a:ext cx="12858750" cy="1210398"/>
            <a:chOff x="-12427" y="-171122"/>
            <a:chExt cx="12858750" cy="1210398"/>
          </a:xfrm>
        </p:grpSpPr>
        <p:grpSp>
          <p:nvGrpSpPr>
            <p:cNvPr id="78" name="组合 77">
              <a:extLst>
                <a:ext uri="{FF2B5EF4-FFF2-40B4-BE49-F238E27FC236}">
                  <a16:creationId xmlns:a16="http://schemas.microsoft.com/office/drawing/2014/main" id="{E255F7F1-B401-47ED-A4FC-4223CEE2790F}"/>
                </a:ext>
              </a:extLst>
            </p:cNvPr>
            <p:cNvGrpSpPr/>
            <p:nvPr/>
          </p:nvGrpSpPr>
          <p:grpSpPr>
            <a:xfrm>
              <a:off x="-12427" y="-171122"/>
              <a:ext cx="12858750" cy="1210398"/>
              <a:chOff x="-12427" y="-171122"/>
              <a:chExt cx="12858750" cy="1210398"/>
            </a:xfrm>
          </p:grpSpPr>
          <p:sp>
            <p:nvSpPr>
              <p:cNvPr id="80" name="矩形 79">
                <a:extLst>
                  <a:ext uri="{FF2B5EF4-FFF2-40B4-BE49-F238E27FC236}">
                    <a16:creationId xmlns:a16="http://schemas.microsoft.com/office/drawing/2014/main" id="{381AF134-D611-4F5A-96C9-41D65DCBD2A4}"/>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文本框 80">
                <a:extLst>
                  <a:ext uri="{FF2B5EF4-FFF2-40B4-BE49-F238E27FC236}">
                    <a16:creationId xmlns:a16="http://schemas.microsoft.com/office/drawing/2014/main" id="{8C5C4616-DF9F-4BB9-AB25-D54A563B16FC}"/>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82" name="文本框 81">
                <a:extLst>
                  <a:ext uri="{FF2B5EF4-FFF2-40B4-BE49-F238E27FC236}">
                    <a16:creationId xmlns:a16="http://schemas.microsoft.com/office/drawing/2014/main" id="{27851BF3-4243-487B-A9EA-452272E43F16}"/>
                  </a:ext>
                </a:extLst>
              </p:cNvPr>
              <p:cNvSpPr txBox="1"/>
              <p:nvPr/>
            </p:nvSpPr>
            <p:spPr>
              <a:xfrm>
                <a:off x="5716968"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设计原理</a:t>
                </a:r>
              </a:p>
            </p:txBody>
          </p:sp>
          <p:sp>
            <p:nvSpPr>
              <p:cNvPr id="83" name="文本框 82">
                <a:extLst>
                  <a:ext uri="{FF2B5EF4-FFF2-40B4-BE49-F238E27FC236}">
                    <a16:creationId xmlns:a16="http://schemas.microsoft.com/office/drawing/2014/main" id="{C38CE66E-2289-4ED2-904E-B11764706B50}"/>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84" name="图片 83">
                <a:extLst>
                  <a:ext uri="{FF2B5EF4-FFF2-40B4-BE49-F238E27FC236}">
                    <a16:creationId xmlns:a16="http://schemas.microsoft.com/office/drawing/2014/main" id="{B3EE0AE9-7C0C-4423-91F4-6A9E07E57C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79" name="文本框 78">
              <a:extLst>
                <a:ext uri="{FF2B5EF4-FFF2-40B4-BE49-F238E27FC236}">
                  <a16:creationId xmlns:a16="http://schemas.microsoft.com/office/drawing/2014/main" id="{147E5E92-B1F2-4B30-8D6E-B432CCDB64CC}"/>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spTree>
    <p:custDataLst>
      <p:tags r:id="rId1"/>
    </p:custDataLst>
    <p:extLst>
      <p:ext uri="{BB962C8B-B14F-4D97-AF65-F5344CB8AC3E}">
        <p14:creationId xmlns:p14="http://schemas.microsoft.com/office/powerpoint/2010/main" val="3652026527"/>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8679F7-8A2B-45C3-8557-BF4F49044C3C}"/>
              </a:ext>
            </a:extLst>
          </p:cNvPr>
          <p:cNvSpPr txBox="1"/>
          <p:nvPr/>
        </p:nvSpPr>
        <p:spPr>
          <a:xfrm>
            <a:off x="552392" y="1075967"/>
            <a:ext cx="5164576" cy="1384995"/>
          </a:xfrm>
          <a:prstGeom prst="rect">
            <a:avLst/>
          </a:prstGeom>
          <a:noFill/>
        </p:spPr>
        <p:txBody>
          <a:bodyPr wrap="square" rtlCol="0">
            <a:spAutoFit/>
          </a:bodyPr>
          <a:lstStyle/>
          <a:p>
            <a:r>
              <a:rPr lang="zh-CN" altLang="en-US" sz="2800" b="1" dirty="0">
                <a:solidFill>
                  <a:srgbClr val="1C4670"/>
                </a:solidFill>
                <a:ea typeface="印品黑体" panose="00000500000000000000" pitchFamily="2" charset="-122"/>
              </a:rPr>
              <a:t>图像特征提取：</a:t>
            </a:r>
            <a:endParaRPr lang="en-US" altLang="zh-CN" sz="2800" b="1" dirty="0">
              <a:solidFill>
                <a:srgbClr val="1C4670"/>
              </a:solidFill>
              <a:ea typeface="印品黑体" panose="00000500000000000000" pitchFamily="2" charset="-122"/>
            </a:endParaRPr>
          </a:p>
          <a:p>
            <a:r>
              <a:rPr lang="zh-CN" altLang="en-US" sz="2800" b="1" dirty="0">
                <a:solidFill>
                  <a:srgbClr val="1C4670"/>
                </a:solidFill>
                <a:ea typeface="印品黑体" panose="00000500000000000000" pitchFamily="2" charset="-122"/>
              </a:rPr>
              <a:t>方向梯度直方图</a:t>
            </a:r>
            <a:r>
              <a:rPr lang="en-US" altLang="zh-CN" sz="2800" b="1" dirty="0">
                <a:solidFill>
                  <a:srgbClr val="1C4670"/>
                </a:solidFill>
                <a:ea typeface="印品黑体" panose="00000500000000000000" pitchFamily="2" charset="-122"/>
              </a:rPr>
              <a:t>HOG</a:t>
            </a:r>
          </a:p>
          <a:p>
            <a:r>
              <a:rPr lang="en-US" altLang="zh-CN" sz="2800" b="1" dirty="0">
                <a:solidFill>
                  <a:srgbClr val="1C4670"/>
                </a:solidFill>
                <a:ea typeface="印品黑体" panose="00000500000000000000" pitchFamily="2" charset="-122"/>
              </a:rPr>
              <a:t>(Histogram of Oriented Gradient)</a:t>
            </a:r>
          </a:p>
        </p:txBody>
      </p:sp>
      <p:pic>
        <p:nvPicPr>
          <p:cNvPr id="9" name="图片 8">
            <a:extLst>
              <a:ext uri="{FF2B5EF4-FFF2-40B4-BE49-F238E27FC236}">
                <a16:creationId xmlns:a16="http://schemas.microsoft.com/office/drawing/2014/main" id="{4151ADE2-90DA-4CF3-83F3-A86371E2DD77}"/>
              </a:ext>
            </a:extLst>
          </p:cNvPr>
          <p:cNvPicPr>
            <a:picLocks noChangeAspect="1"/>
          </p:cNvPicPr>
          <p:nvPr/>
        </p:nvPicPr>
        <p:blipFill>
          <a:blip r:embed="rId4"/>
          <a:stretch>
            <a:fillRect/>
          </a:stretch>
        </p:blipFill>
        <p:spPr>
          <a:xfrm>
            <a:off x="10214677" y="5249745"/>
            <a:ext cx="2152950" cy="1533739"/>
          </a:xfrm>
          <a:prstGeom prst="rect">
            <a:avLst/>
          </a:prstGeom>
        </p:spPr>
      </p:pic>
      <p:sp>
        <p:nvSpPr>
          <p:cNvPr id="24" name="文本框 23">
            <a:extLst>
              <a:ext uri="{FF2B5EF4-FFF2-40B4-BE49-F238E27FC236}">
                <a16:creationId xmlns:a16="http://schemas.microsoft.com/office/drawing/2014/main" id="{1B6E3F3B-D064-4851-90B6-04397E974EEC}"/>
              </a:ext>
            </a:extLst>
          </p:cNvPr>
          <p:cNvSpPr txBox="1"/>
          <p:nvPr/>
        </p:nvSpPr>
        <p:spPr>
          <a:xfrm>
            <a:off x="552392" y="2786087"/>
            <a:ext cx="6437084" cy="646331"/>
          </a:xfrm>
          <a:prstGeom prst="rect">
            <a:avLst/>
          </a:prstGeom>
          <a:noFill/>
        </p:spPr>
        <p:txBody>
          <a:bodyPr wrap="square">
            <a:spAutoFit/>
          </a:bodyPr>
          <a:lstStyle/>
          <a:p>
            <a:pPr algn="l"/>
            <a:r>
              <a:rPr lang="en-US" altLang="zh-CN" b="1" i="0" dirty="0">
                <a:solidFill>
                  <a:srgbClr val="333333"/>
                </a:solidFill>
                <a:effectLst/>
                <a:latin typeface="PingFang SC"/>
              </a:rPr>
              <a:t>1</a:t>
            </a:r>
            <a:r>
              <a:rPr lang="zh-CN" altLang="en-US" b="1" i="0" dirty="0">
                <a:solidFill>
                  <a:srgbClr val="333333"/>
                </a:solidFill>
                <a:effectLst/>
                <a:latin typeface="PingFang SC"/>
              </a:rPr>
              <a:t>、图像标准化</a:t>
            </a:r>
            <a:r>
              <a:rPr lang="en-US" altLang="zh-CN" b="1" i="0" dirty="0">
                <a:solidFill>
                  <a:srgbClr val="333333"/>
                </a:solidFill>
                <a:effectLst/>
                <a:latin typeface="PingFang SC"/>
              </a:rPr>
              <a:t>(</a:t>
            </a:r>
            <a:r>
              <a:rPr lang="zh-CN" altLang="en-US" b="1" i="0" dirty="0">
                <a:solidFill>
                  <a:srgbClr val="333333"/>
                </a:solidFill>
                <a:effectLst/>
                <a:latin typeface="PingFang SC"/>
              </a:rPr>
              <a:t>调节图像的对比度</a:t>
            </a:r>
            <a:r>
              <a:rPr lang="en-US" altLang="zh-CN" b="1" i="0" dirty="0">
                <a:solidFill>
                  <a:srgbClr val="333333"/>
                </a:solidFill>
                <a:effectLst/>
                <a:latin typeface="PingFang SC"/>
              </a:rPr>
              <a:t>)</a:t>
            </a:r>
          </a:p>
          <a:p>
            <a:pPr algn="l"/>
            <a:endParaRPr lang="en-US" altLang="zh-CN" b="1" i="0" dirty="0">
              <a:solidFill>
                <a:srgbClr val="333333"/>
              </a:solidFill>
              <a:effectLst/>
              <a:latin typeface="PingFang SC"/>
            </a:endParaRPr>
          </a:p>
        </p:txBody>
      </p:sp>
      <p:pic>
        <p:nvPicPr>
          <p:cNvPr id="12" name="图片 11">
            <a:extLst>
              <a:ext uri="{FF2B5EF4-FFF2-40B4-BE49-F238E27FC236}">
                <a16:creationId xmlns:a16="http://schemas.microsoft.com/office/drawing/2014/main" id="{E4AD5D53-71C8-41A1-87C7-20C31B8638E4}"/>
              </a:ext>
            </a:extLst>
          </p:cNvPr>
          <p:cNvPicPr>
            <a:picLocks noChangeAspect="1"/>
          </p:cNvPicPr>
          <p:nvPr/>
        </p:nvPicPr>
        <p:blipFill>
          <a:blip r:embed="rId5"/>
          <a:stretch>
            <a:fillRect/>
          </a:stretch>
        </p:blipFill>
        <p:spPr>
          <a:xfrm>
            <a:off x="641736" y="3231973"/>
            <a:ext cx="5287113" cy="1543265"/>
          </a:xfrm>
          <a:prstGeom prst="rect">
            <a:avLst/>
          </a:prstGeom>
        </p:spPr>
      </p:pic>
      <p:sp>
        <p:nvSpPr>
          <p:cNvPr id="28" name="文本框 27">
            <a:extLst>
              <a:ext uri="{FF2B5EF4-FFF2-40B4-BE49-F238E27FC236}">
                <a16:creationId xmlns:a16="http://schemas.microsoft.com/office/drawing/2014/main" id="{36DA5EEC-2219-4A72-8DD9-0CDB520B626B}"/>
              </a:ext>
            </a:extLst>
          </p:cNvPr>
          <p:cNvSpPr txBox="1"/>
          <p:nvPr/>
        </p:nvSpPr>
        <p:spPr>
          <a:xfrm>
            <a:off x="549807" y="4915697"/>
            <a:ext cx="6437084" cy="369332"/>
          </a:xfrm>
          <a:prstGeom prst="rect">
            <a:avLst/>
          </a:prstGeom>
          <a:noFill/>
        </p:spPr>
        <p:txBody>
          <a:bodyPr wrap="square">
            <a:spAutoFit/>
          </a:bodyPr>
          <a:lstStyle/>
          <a:p>
            <a:pPr algn="l"/>
            <a:r>
              <a:rPr lang="en-US" altLang="zh-CN" b="1" dirty="0">
                <a:solidFill>
                  <a:srgbClr val="333333"/>
                </a:solidFill>
                <a:latin typeface="PingFang SC"/>
              </a:rPr>
              <a:t>2</a:t>
            </a:r>
            <a:r>
              <a:rPr lang="zh-CN" altLang="en-US" b="1" i="0" dirty="0">
                <a:solidFill>
                  <a:srgbClr val="333333"/>
                </a:solidFill>
                <a:effectLst/>
                <a:latin typeface="PingFang SC"/>
              </a:rPr>
              <a:t>、计算图像每一个像素点的梯度幅值和角度</a:t>
            </a:r>
          </a:p>
        </p:txBody>
      </p:sp>
      <p:pic>
        <p:nvPicPr>
          <p:cNvPr id="29" name="图片 28">
            <a:extLst>
              <a:ext uri="{FF2B5EF4-FFF2-40B4-BE49-F238E27FC236}">
                <a16:creationId xmlns:a16="http://schemas.microsoft.com/office/drawing/2014/main" id="{49E60CB8-25A7-4F97-B98A-21B5D09A438C}"/>
              </a:ext>
            </a:extLst>
          </p:cNvPr>
          <p:cNvPicPr>
            <a:picLocks noChangeAspect="1"/>
          </p:cNvPicPr>
          <p:nvPr/>
        </p:nvPicPr>
        <p:blipFill>
          <a:blip r:embed="rId6"/>
          <a:stretch>
            <a:fillRect/>
          </a:stretch>
        </p:blipFill>
        <p:spPr>
          <a:xfrm>
            <a:off x="615905" y="5317187"/>
            <a:ext cx="2695951" cy="695422"/>
          </a:xfrm>
          <a:prstGeom prst="rect">
            <a:avLst/>
          </a:prstGeom>
        </p:spPr>
      </p:pic>
      <p:pic>
        <p:nvPicPr>
          <p:cNvPr id="3073" name="图片 3072">
            <a:extLst>
              <a:ext uri="{FF2B5EF4-FFF2-40B4-BE49-F238E27FC236}">
                <a16:creationId xmlns:a16="http://schemas.microsoft.com/office/drawing/2014/main" id="{156E982F-8F71-4365-8E2C-5C7F6340DEF1}"/>
              </a:ext>
            </a:extLst>
          </p:cNvPr>
          <p:cNvPicPr>
            <a:picLocks noChangeAspect="1"/>
          </p:cNvPicPr>
          <p:nvPr/>
        </p:nvPicPr>
        <p:blipFill>
          <a:blip r:embed="rId7"/>
          <a:stretch>
            <a:fillRect/>
          </a:stretch>
        </p:blipFill>
        <p:spPr>
          <a:xfrm>
            <a:off x="615905" y="6078122"/>
            <a:ext cx="2657846" cy="1076475"/>
          </a:xfrm>
          <a:prstGeom prst="rect">
            <a:avLst/>
          </a:prstGeom>
        </p:spPr>
      </p:pic>
      <p:sp>
        <p:nvSpPr>
          <p:cNvPr id="35" name="文本框 34">
            <a:extLst>
              <a:ext uri="{FF2B5EF4-FFF2-40B4-BE49-F238E27FC236}">
                <a16:creationId xmlns:a16="http://schemas.microsoft.com/office/drawing/2014/main" id="{6508D3B2-22CA-40CD-A861-55544DDBDD7C}"/>
              </a:ext>
            </a:extLst>
          </p:cNvPr>
          <p:cNvSpPr txBox="1"/>
          <p:nvPr/>
        </p:nvSpPr>
        <p:spPr>
          <a:xfrm>
            <a:off x="6700941" y="1075967"/>
            <a:ext cx="6437084" cy="369332"/>
          </a:xfrm>
          <a:prstGeom prst="rect">
            <a:avLst/>
          </a:prstGeom>
          <a:noFill/>
        </p:spPr>
        <p:txBody>
          <a:bodyPr wrap="square">
            <a:spAutoFit/>
          </a:bodyPr>
          <a:lstStyle/>
          <a:p>
            <a:pPr algn="l"/>
            <a:r>
              <a:rPr lang="en-US" altLang="zh-CN" b="1" i="0" dirty="0">
                <a:solidFill>
                  <a:srgbClr val="333333"/>
                </a:solidFill>
                <a:effectLst/>
                <a:latin typeface="PingFang SC"/>
              </a:rPr>
              <a:t>4</a:t>
            </a:r>
            <a:r>
              <a:rPr lang="zh-CN" altLang="en-US" b="1" i="0" dirty="0">
                <a:solidFill>
                  <a:srgbClr val="333333"/>
                </a:solidFill>
                <a:effectLst/>
                <a:latin typeface="PingFang SC"/>
              </a:rPr>
              <a:t>、直方图计算</a:t>
            </a:r>
          </a:p>
        </p:txBody>
      </p:sp>
      <p:pic>
        <p:nvPicPr>
          <p:cNvPr id="3076" name="图片 3075">
            <a:extLst>
              <a:ext uri="{FF2B5EF4-FFF2-40B4-BE49-F238E27FC236}">
                <a16:creationId xmlns:a16="http://schemas.microsoft.com/office/drawing/2014/main" id="{A225B1A3-EF91-46F7-B6D5-C7D8F7CD05B9}"/>
              </a:ext>
            </a:extLst>
          </p:cNvPr>
          <p:cNvPicPr>
            <a:picLocks noChangeAspect="1"/>
          </p:cNvPicPr>
          <p:nvPr/>
        </p:nvPicPr>
        <p:blipFill>
          <a:blip r:embed="rId8"/>
          <a:stretch>
            <a:fillRect/>
          </a:stretch>
        </p:blipFill>
        <p:spPr>
          <a:xfrm>
            <a:off x="6787510" y="1661889"/>
            <a:ext cx="3427167" cy="1795554"/>
          </a:xfrm>
          <a:prstGeom prst="rect">
            <a:avLst/>
          </a:prstGeom>
        </p:spPr>
      </p:pic>
      <p:sp>
        <p:nvSpPr>
          <p:cNvPr id="39" name="文本框 38">
            <a:extLst>
              <a:ext uri="{FF2B5EF4-FFF2-40B4-BE49-F238E27FC236}">
                <a16:creationId xmlns:a16="http://schemas.microsoft.com/office/drawing/2014/main" id="{724BDFAA-D3BB-475B-A110-9602F1C946A9}"/>
              </a:ext>
            </a:extLst>
          </p:cNvPr>
          <p:cNvSpPr txBox="1"/>
          <p:nvPr/>
        </p:nvSpPr>
        <p:spPr>
          <a:xfrm>
            <a:off x="6820347" y="4044135"/>
            <a:ext cx="2216490" cy="369332"/>
          </a:xfrm>
          <a:prstGeom prst="rect">
            <a:avLst/>
          </a:prstGeom>
          <a:noFill/>
        </p:spPr>
        <p:txBody>
          <a:bodyPr wrap="square">
            <a:spAutoFit/>
          </a:bodyPr>
          <a:lstStyle/>
          <a:p>
            <a:pPr algn="l"/>
            <a:r>
              <a:rPr lang="en-US" altLang="zh-CN" b="1" i="0" dirty="0">
                <a:solidFill>
                  <a:srgbClr val="333333"/>
                </a:solidFill>
                <a:effectLst/>
                <a:latin typeface="PingFang SC"/>
              </a:rPr>
              <a:t>5</a:t>
            </a:r>
            <a:r>
              <a:rPr lang="zh-CN" altLang="en-US" b="1" i="0" dirty="0">
                <a:solidFill>
                  <a:srgbClr val="333333"/>
                </a:solidFill>
                <a:effectLst/>
                <a:latin typeface="PingFang SC"/>
              </a:rPr>
              <a:t>、对</a:t>
            </a:r>
            <a:r>
              <a:rPr lang="en-US" altLang="zh-CN" b="1" i="0" dirty="0">
                <a:solidFill>
                  <a:srgbClr val="333333"/>
                </a:solidFill>
                <a:effectLst/>
                <a:latin typeface="PingFang SC"/>
              </a:rPr>
              <a:t>block</a:t>
            </a:r>
            <a:r>
              <a:rPr lang="zh-CN" altLang="en-US" b="1" i="0" dirty="0">
                <a:solidFill>
                  <a:srgbClr val="333333"/>
                </a:solidFill>
                <a:effectLst/>
                <a:latin typeface="PingFang SC"/>
              </a:rPr>
              <a:t>归一化</a:t>
            </a:r>
          </a:p>
        </p:txBody>
      </p:sp>
      <p:pic>
        <p:nvPicPr>
          <p:cNvPr id="3079" name="图片 3078">
            <a:extLst>
              <a:ext uri="{FF2B5EF4-FFF2-40B4-BE49-F238E27FC236}">
                <a16:creationId xmlns:a16="http://schemas.microsoft.com/office/drawing/2014/main" id="{9FBC670A-EB7B-45FC-9F7F-27CDF914E857}"/>
              </a:ext>
            </a:extLst>
          </p:cNvPr>
          <p:cNvPicPr>
            <a:picLocks noChangeAspect="1"/>
          </p:cNvPicPr>
          <p:nvPr/>
        </p:nvPicPr>
        <p:blipFill>
          <a:blip r:embed="rId9"/>
          <a:stretch>
            <a:fillRect/>
          </a:stretch>
        </p:blipFill>
        <p:spPr>
          <a:xfrm>
            <a:off x="7052081" y="4527639"/>
            <a:ext cx="2697951" cy="2070824"/>
          </a:xfrm>
          <a:prstGeom prst="rect">
            <a:avLst/>
          </a:prstGeom>
        </p:spPr>
      </p:pic>
      <p:sp>
        <p:nvSpPr>
          <p:cNvPr id="43" name="文本框 42">
            <a:extLst>
              <a:ext uri="{FF2B5EF4-FFF2-40B4-BE49-F238E27FC236}">
                <a16:creationId xmlns:a16="http://schemas.microsoft.com/office/drawing/2014/main" id="{71F8F558-FB43-46D8-9BF7-7DA361F46CD3}"/>
              </a:ext>
            </a:extLst>
          </p:cNvPr>
          <p:cNvSpPr txBox="1"/>
          <p:nvPr/>
        </p:nvSpPr>
        <p:spPr>
          <a:xfrm>
            <a:off x="6960986" y="6692104"/>
            <a:ext cx="6574970" cy="369332"/>
          </a:xfrm>
          <a:prstGeom prst="rect">
            <a:avLst/>
          </a:prstGeom>
          <a:noFill/>
        </p:spPr>
        <p:txBody>
          <a:bodyPr wrap="square">
            <a:spAutoFit/>
          </a:bodyPr>
          <a:lstStyle/>
          <a:p>
            <a:pPr algn="l"/>
            <a:r>
              <a:rPr lang="en-US" altLang="zh-CN" b="1" i="0" dirty="0">
                <a:solidFill>
                  <a:srgbClr val="333333"/>
                </a:solidFill>
                <a:effectLst/>
                <a:latin typeface="PingFang SC"/>
              </a:rPr>
              <a:t>6</a:t>
            </a:r>
            <a:r>
              <a:rPr lang="zh-CN" altLang="en-US" b="1" i="0" dirty="0">
                <a:solidFill>
                  <a:srgbClr val="333333"/>
                </a:solidFill>
                <a:effectLst/>
                <a:latin typeface="PingFang SC"/>
              </a:rPr>
              <a:t>、样本</a:t>
            </a:r>
            <a:r>
              <a:rPr lang="en-US" altLang="zh-CN" b="1" i="0" dirty="0">
                <a:solidFill>
                  <a:srgbClr val="333333"/>
                </a:solidFill>
                <a:effectLst/>
                <a:latin typeface="PingFang SC"/>
              </a:rPr>
              <a:t>HOG</a:t>
            </a:r>
            <a:r>
              <a:rPr lang="zh-CN" altLang="en-US" b="1" i="0" dirty="0">
                <a:solidFill>
                  <a:srgbClr val="333333"/>
                </a:solidFill>
                <a:effectLst/>
                <a:latin typeface="PingFang SC"/>
              </a:rPr>
              <a:t>特征提取</a:t>
            </a:r>
          </a:p>
        </p:txBody>
      </p:sp>
      <p:pic>
        <p:nvPicPr>
          <p:cNvPr id="3085" name="图片 3084">
            <a:extLst>
              <a:ext uri="{FF2B5EF4-FFF2-40B4-BE49-F238E27FC236}">
                <a16:creationId xmlns:a16="http://schemas.microsoft.com/office/drawing/2014/main" id="{DF24B4FC-F1AD-4A9F-A2A0-23A50A8FB01B}"/>
              </a:ext>
            </a:extLst>
          </p:cNvPr>
          <p:cNvPicPr>
            <a:picLocks noChangeAspect="1"/>
          </p:cNvPicPr>
          <p:nvPr/>
        </p:nvPicPr>
        <p:blipFill>
          <a:blip r:embed="rId10"/>
          <a:stretch>
            <a:fillRect/>
          </a:stretch>
        </p:blipFill>
        <p:spPr>
          <a:xfrm>
            <a:off x="10248471" y="1864542"/>
            <a:ext cx="1800094" cy="1407346"/>
          </a:xfrm>
          <a:prstGeom prst="rect">
            <a:avLst/>
          </a:prstGeom>
        </p:spPr>
      </p:pic>
      <p:grpSp>
        <p:nvGrpSpPr>
          <p:cNvPr id="52" name="组合 51">
            <a:extLst>
              <a:ext uri="{FF2B5EF4-FFF2-40B4-BE49-F238E27FC236}">
                <a16:creationId xmlns:a16="http://schemas.microsoft.com/office/drawing/2014/main" id="{2B89FCD8-7C77-46AD-8E89-9C7A1D185D70}"/>
              </a:ext>
            </a:extLst>
          </p:cNvPr>
          <p:cNvGrpSpPr/>
          <p:nvPr/>
        </p:nvGrpSpPr>
        <p:grpSpPr>
          <a:xfrm>
            <a:off x="-12427" y="-171122"/>
            <a:ext cx="12858750" cy="1210398"/>
            <a:chOff x="-12427" y="-171122"/>
            <a:chExt cx="12858750" cy="1210398"/>
          </a:xfrm>
        </p:grpSpPr>
        <p:grpSp>
          <p:nvGrpSpPr>
            <p:cNvPr id="53" name="组合 52">
              <a:extLst>
                <a:ext uri="{FF2B5EF4-FFF2-40B4-BE49-F238E27FC236}">
                  <a16:creationId xmlns:a16="http://schemas.microsoft.com/office/drawing/2014/main" id="{29F11A59-3735-4F23-B2B2-0CF2E691CB0E}"/>
                </a:ext>
              </a:extLst>
            </p:cNvPr>
            <p:cNvGrpSpPr/>
            <p:nvPr/>
          </p:nvGrpSpPr>
          <p:grpSpPr>
            <a:xfrm>
              <a:off x="-12427" y="-171122"/>
              <a:ext cx="12858750" cy="1210398"/>
              <a:chOff x="-12427" y="-171122"/>
              <a:chExt cx="12858750" cy="1210398"/>
            </a:xfrm>
          </p:grpSpPr>
          <p:sp>
            <p:nvSpPr>
              <p:cNvPr id="55" name="矩形 54">
                <a:extLst>
                  <a:ext uri="{FF2B5EF4-FFF2-40B4-BE49-F238E27FC236}">
                    <a16:creationId xmlns:a16="http://schemas.microsoft.com/office/drawing/2014/main" id="{17488D68-B351-4CC1-9D05-0B73F68A2BF5}"/>
                  </a:ext>
                </a:extLst>
              </p:cNvPr>
              <p:cNvSpPr/>
              <p:nvPr/>
            </p:nvSpPr>
            <p:spPr>
              <a:xfrm>
                <a:off x="-12427" y="0"/>
                <a:ext cx="12858750" cy="868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文本框 55">
                <a:extLst>
                  <a:ext uri="{FF2B5EF4-FFF2-40B4-BE49-F238E27FC236}">
                    <a16:creationId xmlns:a16="http://schemas.microsoft.com/office/drawing/2014/main" id="{F2330533-DEC2-4050-AACB-7550316B3A29}"/>
                  </a:ext>
                </a:extLst>
              </p:cNvPr>
              <p:cNvSpPr txBox="1"/>
              <p:nvPr/>
            </p:nvSpPr>
            <p:spPr>
              <a:xfrm>
                <a:off x="379122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设计功能</a:t>
                </a:r>
              </a:p>
            </p:txBody>
          </p:sp>
          <p:sp>
            <p:nvSpPr>
              <p:cNvPr id="57" name="文本框 56">
                <a:extLst>
                  <a:ext uri="{FF2B5EF4-FFF2-40B4-BE49-F238E27FC236}">
                    <a16:creationId xmlns:a16="http://schemas.microsoft.com/office/drawing/2014/main" id="{5C83DCAF-22D0-4080-B6EB-22B2A189ACB9}"/>
                  </a:ext>
                </a:extLst>
              </p:cNvPr>
              <p:cNvSpPr txBox="1"/>
              <p:nvPr/>
            </p:nvSpPr>
            <p:spPr>
              <a:xfrm>
                <a:off x="5716968" y="239363"/>
                <a:ext cx="141577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设计原理</a:t>
                </a:r>
              </a:p>
            </p:txBody>
          </p:sp>
          <p:sp>
            <p:nvSpPr>
              <p:cNvPr id="58" name="文本框 57">
                <a:extLst>
                  <a:ext uri="{FF2B5EF4-FFF2-40B4-BE49-F238E27FC236}">
                    <a16:creationId xmlns:a16="http://schemas.microsoft.com/office/drawing/2014/main" id="{822BC7F5-9333-4F63-979E-D753F3B3E850}"/>
                  </a:ext>
                </a:extLst>
              </p:cNvPr>
              <p:cNvSpPr txBox="1"/>
              <p:nvPr/>
            </p:nvSpPr>
            <p:spPr>
              <a:xfrm>
                <a:off x="7642713" y="239363"/>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硬件构成</a:t>
                </a:r>
              </a:p>
            </p:txBody>
          </p:sp>
          <p:pic>
            <p:nvPicPr>
              <p:cNvPr id="59" name="图片 58">
                <a:extLst>
                  <a:ext uri="{FF2B5EF4-FFF2-40B4-BE49-F238E27FC236}">
                    <a16:creationId xmlns:a16="http://schemas.microsoft.com/office/drawing/2014/main" id="{036055FB-6822-40B7-8488-591B1B690A0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6450" y="-171122"/>
                <a:ext cx="2904954" cy="1210398"/>
              </a:xfrm>
              <a:prstGeom prst="rect">
                <a:avLst/>
              </a:prstGeom>
            </p:spPr>
          </p:pic>
        </p:grpSp>
        <p:sp>
          <p:nvSpPr>
            <p:cNvPr id="54" name="文本框 53">
              <a:extLst>
                <a:ext uri="{FF2B5EF4-FFF2-40B4-BE49-F238E27FC236}">
                  <a16:creationId xmlns:a16="http://schemas.microsoft.com/office/drawing/2014/main" id="{D5F24979-E604-4220-972C-07A2C32C5C11}"/>
                </a:ext>
              </a:extLst>
            </p:cNvPr>
            <p:cNvSpPr txBox="1"/>
            <p:nvPr/>
          </p:nvSpPr>
          <p:spPr>
            <a:xfrm>
              <a:off x="9710858" y="239362"/>
              <a:ext cx="1415772" cy="461665"/>
            </a:xfrm>
            <a:prstGeom prst="rect">
              <a:avLst/>
            </a:prstGeom>
            <a:noFill/>
          </p:spPr>
          <p:txBody>
            <a:bodyPr wrap="none" rtlCol="0">
              <a:spAutoFit/>
            </a:bodyPr>
            <a:lstStyle/>
            <a:p>
              <a:r>
                <a:rPr lang="zh-CN" altLang="en-US" sz="2400" dirty="0">
                  <a:solidFill>
                    <a:schemeClr val="bg1">
                      <a:lumMod val="85000"/>
                    </a:schemeClr>
                  </a:solidFill>
                  <a:latin typeface="微软雅黑" panose="020B0503020204020204" pitchFamily="34" charset="-122"/>
                  <a:ea typeface="印品黑体" panose="00000500000000000000"/>
                </a:rPr>
                <a:t>软件组成</a:t>
              </a:r>
            </a:p>
          </p:txBody>
        </p:sp>
      </p:grpSp>
    </p:spTree>
    <p:custDataLst>
      <p:tags r:id="rId1"/>
    </p:custDataLst>
    <p:extLst>
      <p:ext uri="{BB962C8B-B14F-4D97-AF65-F5344CB8AC3E}">
        <p14:creationId xmlns:p14="http://schemas.microsoft.com/office/powerpoint/2010/main" val="2210426273"/>
      </p:ext>
    </p:extLst>
  </p:cSld>
  <p:clrMapOvr>
    <a:masterClrMapping/>
  </p:clrMapOvr>
  <mc:AlternateContent xmlns:mc="http://schemas.openxmlformats.org/markup-compatibility/2006" xmlns:p14="http://schemas.microsoft.com/office/powerpoint/2010/main">
    <mc:Choice Requires="p14">
      <p:transition p14:dur="10" advTm="25750"/>
    </mc:Choice>
    <mc:Fallback xmlns="">
      <p:transition advTm="2575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教育培训课"/>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TIMING" val="|6.5|6.4|1|3.8|0.7"/>
</p:tagLst>
</file>

<file path=ppt/tags/tag13.xml><?xml version="1.0" encoding="utf-8"?>
<p:tagLst xmlns:a="http://schemas.openxmlformats.org/drawingml/2006/main" xmlns:r="http://schemas.openxmlformats.org/officeDocument/2006/relationships" xmlns:p="http://schemas.openxmlformats.org/presentationml/2006/main">
  <p:tag name="TIMING" val="|6.5|6.4|1|3.8|0.7"/>
</p:tagLst>
</file>

<file path=ppt/tags/tag14.xml><?xml version="1.0" encoding="utf-8"?>
<p:tagLst xmlns:a="http://schemas.openxmlformats.org/drawingml/2006/main" xmlns:r="http://schemas.openxmlformats.org/officeDocument/2006/relationships" xmlns:p="http://schemas.openxmlformats.org/presentationml/2006/main">
  <p:tag name="TIMING" val="|6.5|6.4|1|3.8|0.7"/>
</p:tagLst>
</file>

<file path=ppt/tags/tag15.xml><?xml version="1.0" encoding="utf-8"?>
<p:tagLst xmlns:a="http://schemas.openxmlformats.org/drawingml/2006/main" xmlns:r="http://schemas.openxmlformats.org/officeDocument/2006/relationships" xmlns:p="http://schemas.openxmlformats.org/presentationml/2006/main">
  <p:tag name="TIMING" val="|6.5|6.4|1|3.8|0.7"/>
</p:tagLst>
</file>

<file path=ppt/tags/tag16.xml><?xml version="1.0" encoding="utf-8"?>
<p:tagLst xmlns:a="http://schemas.openxmlformats.org/drawingml/2006/main" xmlns:r="http://schemas.openxmlformats.org/officeDocument/2006/relationships" xmlns:p="http://schemas.openxmlformats.org/presentationml/2006/main">
  <p:tag name="TIMING" val="|6.5|6.4|1|3.8|0.7"/>
</p:tagLst>
</file>

<file path=ppt/tags/tag17.xml><?xml version="1.0" encoding="utf-8"?>
<p:tagLst xmlns:a="http://schemas.openxmlformats.org/drawingml/2006/main" xmlns:r="http://schemas.openxmlformats.org/officeDocument/2006/relationships" xmlns:p="http://schemas.openxmlformats.org/presentationml/2006/main">
  <p:tag name="TIMING" val="|6.5|6.4|1|3.8|0.7"/>
</p:tagLst>
</file>

<file path=ppt/tags/tag18.xml><?xml version="1.0" encoding="utf-8"?>
<p:tagLst xmlns:a="http://schemas.openxmlformats.org/drawingml/2006/main" xmlns:r="http://schemas.openxmlformats.org/officeDocument/2006/relationships" xmlns:p="http://schemas.openxmlformats.org/presentationml/2006/main">
  <p:tag name="TIMING" val="|6.5|6.4|1|3.8|0.7"/>
</p:tagLst>
</file>

<file path=ppt/tags/tag19.xml><?xml version="1.0" encoding="utf-8"?>
<p:tagLst xmlns:a="http://schemas.openxmlformats.org/drawingml/2006/main" xmlns:r="http://schemas.openxmlformats.org/officeDocument/2006/relationships" xmlns:p="http://schemas.openxmlformats.org/presentationml/2006/main">
  <p:tag name="TIMING" val="|6.5|6.4|1|3.8|0.7"/>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TIMING" val="|6.5|6.4|1|3.8|0.7"/>
</p:tagLst>
</file>

<file path=ppt/tags/tag21.xml><?xml version="1.0" encoding="utf-8"?>
<p:tagLst xmlns:a="http://schemas.openxmlformats.org/drawingml/2006/main" xmlns:r="http://schemas.openxmlformats.org/officeDocument/2006/relationships" xmlns:p="http://schemas.openxmlformats.org/presentationml/2006/main">
  <p:tag name="TIMING" val="|6.5|6.4|1|3.8|0.7"/>
</p:tagLst>
</file>

<file path=ppt/tags/tag22.xml><?xml version="1.0" encoding="utf-8"?>
<p:tagLst xmlns:a="http://schemas.openxmlformats.org/drawingml/2006/main" xmlns:r="http://schemas.openxmlformats.org/officeDocument/2006/relationships" xmlns:p="http://schemas.openxmlformats.org/presentationml/2006/main">
  <p:tag name="TIMING" val="|6.5|6.4|1|3.8|0.7"/>
</p:tagLst>
</file>

<file path=ppt/tags/tag23.xml><?xml version="1.0" encoding="utf-8"?>
<p:tagLst xmlns:a="http://schemas.openxmlformats.org/drawingml/2006/main" xmlns:r="http://schemas.openxmlformats.org/officeDocument/2006/relationships" xmlns:p="http://schemas.openxmlformats.org/presentationml/2006/main">
  <p:tag name="TIMING" val="|6.5|6.4|1|3.8|0.7"/>
</p:tagLst>
</file>

<file path=ppt/tags/tag24.xml><?xml version="1.0" encoding="utf-8"?>
<p:tagLst xmlns:a="http://schemas.openxmlformats.org/drawingml/2006/main" xmlns:r="http://schemas.openxmlformats.org/officeDocument/2006/relationships" xmlns:p="http://schemas.openxmlformats.org/presentationml/2006/main">
  <p:tag name="TIMING" val="|6.5|6.4|1|3.8|0.7"/>
</p:tagLst>
</file>

<file path=ppt/tags/tag25.xml><?xml version="1.0" encoding="utf-8"?>
<p:tagLst xmlns:a="http://schemas.openxmlformats.org/drawingml/2006/main" xmlns:r="http://schemas.openxmlformats.org/officeDocument/2006/relationships" xmlns:p="http://schemas.openxmlformats.org/presentationml/2006/main">
  <p:tag name="TIMING" val="|6.5|6.4|1|3.8|0.7"/>
</p:tagLst>
</file>

<file path=ppt/tags/tag26.xml><?xml version="1.0" encoding="utf-8"?>
<p:tagLst xmlns:a="http://schemas.openxmlformats.org/drawingml/2006/main" xmlns:r="http://schemas.openxmlformats.org/officeDocument/2006/relationships" xmlns:p="http://schemas.openxmlformats.org/presentationml/2006/main">
  <p:tag name="TIMING" val="|6.5|6.4|1|3.8|0.7"/>
</p:tagLst>
</file>

<file path=ppt/tags/tag27.xml><?xml version="1.0" encoding="utf-8"?>
<p:tagLst xmlns:a="http://schemas.openxmlformats.org/drawingml/2006/main" xmlns:r="http://schemas.openxmlformats.org/officeDocument/2006/relationships" xmlns:p="http://schemas.openxmlformats.org/presentationml/2006/main">
  <p:tag name="TIMING" val="|6.5|6.4|1|3.8|0.7"/>
</p:tagLst>
</file>

<file path=ppt/tags/tag28.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heme/theme1.xml><?xml version="1.0" encoding="utf-8"?>
<a:theme xmlns:a="http://schemas.openxmlformats.org/drawingml/2006/main" name="自定义设计方案">
  <a:themeElements>
    <a:clrScheme name="002通用彩色">
      <a:dk1>
        <a:sysClr val="windowText" lastClr="000000"/>
      </a:dk1>
      <a:lt1>
        <a:sysClr val="window" lastClr="FFFFFF"/>
      </a:lt1>
      <a:dk2>
        <a:srgbClr val="E73E53"/>
      </a:dk2>
      <a:lt2>
        <a:srgbClr val="E7E6E6"/>
      </a:lt2>
      <a:accent1>
        <a:srgbClr val="58A527"/>
      </a:accent1>
      <a:accent2>
        <a:srgbClr val="4F50A0"/>
      </a:accent2>
      <a:accent3>
        <a:srgbClr val="27A0B3"/>
      </a:accent3>
      <a:accent4>
        <a:srgbClr val="E73E53"/>
      </a:accent4>
      <a:accent5>
        <a:srgbClr val="EAAE00"/>
      </a:accent5>
      <a:accent6>
        <a:srgbClr val="58A527"/>
      </a:accent6>
      <a:hlink>
        <a:srgbClr val="4F50A0"/>
      </a:hlink>
      <a:folHlink>
        <a:srgbClr val="27A0B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2024</Words>
  <Application>Microsoft Office PowerPoint</Application>
  <PresentationFormat>自定义</PresentationFormat>
  <Paragraphs>495</Paragraphs>
  <Slides>23</Slides>
  <Notes>23</Notes>
  <HiddenSlides>0</HiddenSlides>
  <MMClips>5</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23</vt:i4>
      </vt:variant>
    </vt:vector>
  </HeadingPairs>
  <TitlesOfParts>
    <vt:vector size="33" baseType="lpstr">
      <vt:lpstr>-apple-system</vt:lpstr>
      <vt:lpstr>PingFang SC</vt:lpstr>
      <vt:lpstr>微软雅黑</vt:lpstr>
      <vt:lpstr>微软雅黑</vt:lpstr>
      <vt:lpstr>印品黑体</vt:lpstr>
      <vt:lpstr>Arial</vt:lpstr>
      <vt:lpstr>Calibri</vt:lpstr>
      <vt:lpstr>Calibri Light</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教育培训课</dc:title>
  <dc:creator/>
  <cp:lastModifiedBy/>
  <cp:revision>1</cp:revision>
  <dcterms:created xsi:type="dcterms:W3CDTF">2017-04-05T12:38:21Z</dcterms:created>
  <dcterms:modified xsi:type="dcterms:W3CDTF">2020-11-07T08:33:44Z</dcterms:modified>
</cp:coreProperties>
</file>